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34"/>
  </p:notesMasterIdLst>
  <p:handoutMasterIdLst>
    <p:handoutMasterId r:id="rId35"/>
  </p:handoutMasterIdLst>
  <p:sldIdLst>
    <p:sldId id="260" r:id="rId2"/>
    <p:sldId id="400" r:id="rId3"/>
    <p:sldId id="315" r:id="rId4"/>
    <p:sldId id="316" r:id="rId5"/>
    <p:sldId id="362" r:id="rId6"/>
    <p:sldId id="383" r:id="rId7"/>
    <p:sldId id="363" r:id="rId8"/>
    <p:sldId id="401" r:id="rId9"/>
    <p:sldId id="387" r:id="rId10"/>
    <p:sldId id="396" r:id="rId11"/>
    <p:sldId id="329" r:id="rId12"/>
    <p:sldId id="354" r:id="rId13"/>
    <p:sldId id="394" r:id="rId14"/>
    <p:sldId id="398" r:id="rId15"/>
    <p:sldId id="395" r:id="rId16"/>
    <p:sldId id="351" r:id="rId17"/>
    <p:sldId id="399" r:id="rId18"/>
    <p:sldId id="392" r:id="rId19"/>
    <p:sldId id="327" r:id="rId20"/>
    <p:sldId id="300" r:id="rId21"/>
    <p:sldId id="301" r:id="rId22"/>
    <p:sldId id="311" r:id="rId23"/>
    <p:sldId id="306" r:id="rId24"/>
    <p:sldId id="307" r:id="rId25"/>
    <p:sldId id="308" r:id="rId26"/>
    <p:sldId id="304" r:id="rId27"/>
    <p:sldId id="305" r:id="rId28"/>
    <p:sldId id="403" r:id="rId29"/>
    <p:sldId id="402" r:id="rId30"/>
    <p:sldId id="331" r:id="rId31"/>
    <p:sldId id="364" r:id="rId32"/>
    <p:sldId id="341" r:id="rId33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3317" autoAdjust="0"/>
  </p:normalViewPr>
  <p:slideViewPr>
    <p:cSldViewPr>
      <p:cViewPr varScale="1">
        <p:scale>
          <a:sx n="63" d="100"/>
          <a:sy n="63" d="100"/>
        </p:scale>
        <p:origin x="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CA69B-97C6-4233-ADE2-BEE916AB557B}" type="datetimeFigureOut">
              <a:rPr lang="pl-PL" smtClean="0"/>
              <a:pPr/>
              <a:t>24.11.2022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E4CA0-8F0E-4C0B-9312-1BA36B727B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2811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8FDA4-A6BD-454B-8736-035E02D45A20}" type="datetimeFigureOut">
              <a:rPr lang="pl-PL" smtClean="0"/>
              <a:pPr/>
              <a:t>24.11.2022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5B71-1CB2-4589-884C-83211796AB0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848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75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11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2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84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36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395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389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395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52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3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1658" y="1959429"/>
            <a:ext cx="6858000" cy="329340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aspernatur</a:t>
            </a:r>
            <a:r>
              <a:rPr lang="pl-PL" dirty="0"/>
              <a:t> </a:t>
            </a:r>
            <a:r>
              <a:rPr lang="pl-PL" dirty="0" err="1"/>
              <a:t>quaim</a:t>
            </a:r>
            <a:r>
              <a:rPr lang="pl-PL" dirty="0"/>
              <a:t> </a:t>
            </a:r>
          </a:p>
          <a:p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od minima </a:t>
            </a:r>
            <a:r>
              <a:rPr lang="pl-PL" dirty="0" err="1"/>
              <a:t>veniam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endParaRPr lang="en-US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2" hasCustomPrompt="1"/>
          </p:nvPr>
        </p:nvSpPr>
        <p:spPr>
          <a:xfrm>
            <a:off x="549276" y="581820"/>
            <a:ext cx="2650874" cy="255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 dirty="0"/>
              <a:t>Miejsce, 12 miesiąc 2017r.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2" y="5328309"/>
            <a:ext cx="7351211" cy="337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l-PL" dirty="0"/>
              <a:t>Anna Kowalska  | Departament Rozwoju Regionalnego </a:t>
            </a:r>
          </a:p>
        </p:txBody>
      </p:sp>
      <p:cxnSp>
        <p:nvCxnSpPr>
          <p:cNvPr id="16" name="Łącznik prosty 15"/>
          <p:cNvCxnSpPr/>
          <p:nvPr userDrawn="1"/>
        </p:nvCxnSpPr>
        <p:spPr>
          <a:xfrm>
            <a:off x="649997" y="6529385"/>
            <a:ext cx="225352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mbol zastępczy tekstu 9"/>
          <p:cNvSpPr>
            <a:spLocks noGrp="1"/>
          </p:cNvSpPr>
          <p:nvPr>
            <p:ph type="body" sz="quarter" idx="14" hasCustomPrompt="1"/>
          </p:nvPr>
        </p:nvSpPr>
        <p:spPr>
          <a:xfrm>
            <a:off x="552452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l-PL" sz="800" b="0" dirty="0">
                <a:solidFill>
                  <a:srgbClr val="414141"/>
                </a:solidFill>
              </a:defRPr>
            </a:lvl1pPr>
          </a:lstStyle>
          <a:p>
            <a:r>
              <a:rPr lang="pl-PL" b="1" dirty="0"/>
              <a:t>Urząd Marszałkowski Województwa Kujawsko-Pomorskiego w Toruniu   |   Departament Rozwoju Regionalnego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207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2" y="2024064"/>
            <a:ext cx="6553199" cy="14248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Cel strategiczny: gospodarka: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  <p:sp>
        <p:nvSpPr>
          <p:cNvPr id="13" name="Symbol zastępczy tekstu 9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2" y="3448936"/>
            <a:ext cx="6553199" cy="14194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Planowanie przedsięwzięcia:</a:t>
            </a:r>
          </a:p>
          <a:p>
            <a:pPr lvl="0"/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9" hasCustomPrompt="1"/>
          </p:nvPr>
        </p:nvSpPr>
        <p:spPr>
          <a:xfrm>
            <a:off x="552452" y="4868387"/>
            <a:ext cx="6553199" cy="13527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Planowanie przedsięwzięcia</a:t>
            </a:r>
          </a:p>
          <a:p>
            <a:pPr lvl="0"/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  <p:cxnSp>
        <p:nvCxnSpPr>
          <p:cNvPr id="20" name="Łącznik prosty 19"/>
          <p:cNvCxnSpPr/>
          <p:nvPr userDrawn="1"/>
        </p:nvCxnSpPr>
        <p:spPr>
          <a:xfrm>
            <a:off x="649997" y="6529385"/>
            <a:ext cx="225352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tekstu 9"/>
          <p:cNvSpPr>
            <a:spLocks noGrp="1"/>
          </p:cNvSpPr>
          <p:nvPr>
            <p:ph type="body" sz="quarter" idx="22" hasCustomPrompt="1"/>
          </p:nvPr>
        </p:nvSpPr>
        <p:spPr>
          <a:xfrm>
            <a:off x="552452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l-PL" sz="800" b="0" dirty="0">
                <a:solidFill>
                  <a:srgbClr val="414141"/>
                </a:solidFill>
              </a:defRPr>
            </a:lvl1pPr>
          </a:lstStyle>
          <a:p>
            <a:r>
              <a:rPr lang="pl-PL" b="1" dirty="0"/>
              <a:t>Urząd Marszałkowski Województwa Kujawsko-Pomorskiego w Toruniu   |   Departament Rozwoju Regionalnego</a:t>
            </a:r>
            <a:endParaRPr lang="pl-PL" dirty="0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542839" y="674044"/>
            <a:ext cx="6562812" cy="80284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2800"/>
              </a:lnSpc>
              <a:defRPr sz="1900" b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ROZWÓJ W STRATEGII ROZWOJU WOJEWÓDZTWA KUJAWSKO-POMORSKIEGO DO 2020 ROKU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42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_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839" y="674044"/>
            <a:ext cx="6562812" cy="80284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2800"/>
              </a:lnSpc>
              <a:defRPr sz="1900" b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pl-PL" dirty="0"/>
              <a:t>ROZWÓJ W STRATEGII ROZWOJU WOJEWÓDZTWA KUJAWSKO-POMORSKIEGO DO 2020 ROKU</a:t>
            </a:r>
            <a:endParaRPr lang="en-US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3014663" y="2011680"/>
            <a:ext cx="5229225" cy="13411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Cel strategiczny: gospodarka</a:t>
            </a:r>
          </a:p>
          <a:p>
            <a:pPr lvl="0"/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5"/>
          </p:nvPr>
        </p:nvSpPr>
        <p:spPr>
          <a:xfrm>
            <a:off x="657223" y="2102845"/>
            <a:ext cx="2114552" cy="124995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5" name="Symbol zastępczy obrazu 5"/>
          <p:cNvSpPr>
            <a:spLocks noGrp="1"/>
          </p:cNvSpPr>
          <p:nvPr>
            <p:ph type="pic" sz="quarter" idx="18"/>
          </p:nvPr>
        </p:nvSpPr>
        <p:spPr>
          <a:xfrm>
            <a:off x="657223" y="3522297"/>
            <a:ext cx="2114552" cy="124995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9" name="Symbol zastępczy obrazu 5"/>
          <p:cNvSpPr>
            <a:spLocks noGrp="1"/>
          </p:cNvSpPr>
          <p:nvPr>
            <p:ph type="pic" sz="quarter" idx="21"/>
          </p:nvPr>
        </p:nvSpPr>
        <p:spPr>
          <a:xfrm>
            <a:off x="657223" y="4941749"/>
            <a:ext cx="2114552" cy="124995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cxnSp>
        <p:nvCxnSpPr>
          <p:cNvPr id="20" name="Łącznik prosty 19"/>
          <p:cNvCxnSpPr/>
          <p:nvPr userDrawn="1"/>
        </p:nvCxnSpPr>
        <p:spPr>
          <a:xfrm>
            <a:off x="649997" y="6529385"/>
            <a:ext cx="225352" cy="0"/>
          </a:xfrm>
          <a:prstGeom prst="line">
            <a:avLst/>
          </a:prstGeom>
          <a:ln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tekstu 9"/>
          <p:cNvSpPr>
            <a:spLocks noGrp="1"/>
          </p:cNvSpPr>
          <p:nvPr>
            <p:ph type="body" sz="quarter" idx="22" hasCustomPrompt="1"/>
          </p:nvPr>
        </p:nvSpPr>
        <p:spPr>
          <a:xfrm>
            <a:off x="552452" y="6561135"/>
            <a:ext cx="7351211" cy="2010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l-PL" sz="800" b="0" dirty="0">
                <a:solidFill>
                  <a:srgbClr val="414141"/>
                </a:solidFill>
              </a:defRPr>
            </a:lvl1pPr>
          </a:lstStyle>
          <a:p>
            <a:r>
              <a:rPr lang="pl-PL" b="1" dirty="0"/>
              <a:t>Urząd Marszałkowski Województwa Kujawsko-Pomorskiego w Toruniu   |   Departament Rozwoju Regionalnego</a:t>
            </a:r>
            <a:endParaRPr lang="pl-PL" dirty="0"/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23" hasCustomPrompt="1"/>
          </p:nvPr>
        </p:nvSpPr>
        <p:spPr>
          <a:xfrm>
            <a:off x="3014663" y="3431132"/>
            <a:ext cx="5229225" cy="13411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Cel strategiczny: gospodarka</a:t>
            </a:r>
          </a:p>
          <a:p>
            <a:pPr lvl="0"/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  <p:sp>
        <p:nvSpPr>
          <p:cNvPr id="22" name="Symbol zastępczy tekstu 9"/>
          <p:cNvSpPr>
            <a:spLocks noGrp="1"/>
          </p:cNvSpPr>
          <p:nvPr>
            <p:ph type="body" sz="quarter" idx="24" hasCustomPrompt="1"/>
          </p:nvPr>
        </p:nvSpPr>
        <p:spPr>
          <a:xfrm>
            <a:off x="3014662" y="4853267"/>
            <a:ext cx="5229225" cy="13411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Cel strategiczny: gospodarka</a:t>
            </a:r>
          </a:p>
          <a:p>
            <a:pPr lvl="0"/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perspiciatis</a:t>
            </a:r>
            <a:r>
              <a:rPr lang="pl-PL" dirty="0"/>
              <a:t> </a:t>
            </a:r>
            <a:r>
              <a:rPr lang="pl-PL" dirty="0" err="1"/>
              <a:t>unde</a:t>
            </a:r>
            <a:r>
              <a:rPr lang="pl-PL" dirty="0"/>
              <a:t> </a:t>
            </a:r>
            <a:r>
              <a:rPr lang="pl-PL" dirty="0" err="1"/>
              <a:t>omnis</a:t>
            </a:r>
            <a:r>
              <a:rPr lang="pl-PL" dirty="0"/>
              <a:t> </a:t>
            </a:r>
            <a:r>
              <a:rPr lang="pl-PL" dirty="0" err="1"/>
              <a:t>iste</a:t>
            </a:r>
            <a:r>
              <a:rPr lang="pl-PL" dirty="0"/>
              <a:t> </a:t>
            </a:r>
            <a:r>
              <a:rPr lang="pl-PL" dirty="0" err="1"/>
              <a:t>natus</a:t>
            </a:r>
            <a:r>
              <a:rPr lang="pl-PL" dirty="0"/>
              <a:t> error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nasaccusantium</a:t>
            </a:r>
            <a:r>
              <a:rPr lang="pl-PL" dirty="0"/>
              <a:t> </a:t>
            </a:r>
            <a:r>
              <a:rPr lang="pl-PL" dirty="0" err="1"/>
              <a:t>doloremque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laudantium</a:t>
            </a:r>
            <a:r>
              <a:rPr lang="pl-PL" dirty="0"/>
              <a:t>, </a:t>
            </a:r>
            <a:r>
              <a:rPr lang="pl-PL" dirty="0" err="1"/>
              <a:t>totam</a:t>
            </a:r>
            <a:r>
              <a:rPr lang="pl-PL" dirty="0"/>
              <a:t> rem </a:t>
            </a:r>
            <a:r>
              <a:rPr lang="pl-PL" dirty="0" err="1"/>
              <a:t>aperiam</a:t>
            </a:r>
            <a:r>
              <a:rPr lang="pl-PL" dirty="0"/>
              <a:t>, </a:t>
            </a:r>
            <a:r>
              <a:rPr lang="pl-PL" dirty="0" err="1"/>
              <a:t>eaque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704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2CA1-1FAE-4091-9456-237BA86F399E}" type="datetimeFigureOut">
              <a:rPr lang="pl-PL" smtClean="0"/>
              <a:pPr/>
              <a:t>24.11.2022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0034-BD58-420E-931B-9E4333323E0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8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BC2DEE-B096-4EB6-A683-E506079E4925}" type="datetime1">
              <a:rPr lang="pl-PL" smtClean="0"/>
              <a:pPr>
                <a:defRPr/>
              </a:pPr>
              <a:t>24.11.2022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A6AD0-96EF-4BAD-8BD7-628120B8FE5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322161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0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3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7C6F-D124-4280-B0CE-8A68EE6CE79C}" type="datetimeFigureOut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24.11.2022</a:t>
            </a:fld>
            <a:endParaRPr lang="pl-P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620C0-530E-421F-A21E-C3AB82DEB360}" type="slidenum">
              <a:rPr lang="pl-PL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pl-P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8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0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8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6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C2B8EA31-BBA1-457F-A4F2-3EEE8ACE65C8}"/>
              </a:ext>
            </a:extLst>
          </p:cNvPr>
          <p:cNvSpPr txBox="1">
            <a:spLocks/>
          </p:cNvSpPr>
          <p:nvPr/>
        </p:nvSpPr>
        <p:spPr>
          <a:xfrm>
            <a:off x="685800" y="22048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b="1" dirty="0">
                <a:solidFill>
                  <a:srgbClr val="0070C0"/>
                </a:solidFill>
                <a:latin typeface="+mn-lt"/>
              </a:rPr>
              <a:t>Doświadczenia w aktywizacji seniorów w regionie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C3E47DCD-D598-456E-8A13-A27DA907479A}"/>
              </a:ext>
            </a:extLst>
          </p:cNvPr>
          <p:cNvSpPr txBox="1">
            <a:spLocks/>
          </p:cNvSpPr>
          <p:nvPr/>
        </p:nvSpPr>
        <p:spPr>
          <a:xfrm>
            <a:off x="1331640" y="4797152"/>
            <a:ext cx="6480721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sz="2000" dirty="0"/>
          </a:p>
          <a:p>
            <a:pPr algn="r">
              <a:defRPr/>
            </a:pPr>
            <a:endParaRPr lang="pl-PL" altLang="pl-PL" sz="1800" i="1" dirty="0">
              <a:cs typeface="Arial" pitchFamily="34" charset="0"/>
            </a:endParaRPr>
          </a:p>
          <a:p>
            <a:pPr algn="r">
              <a:defRPr/>
            </a:pPr>
            <a:r>
              <a:rPr lang="pl-PL" altLang="pl-PL" sz="1800" dirty="0">
                <a:cs typeface="Arial" pitchFamily="34" charset="0"/>
              </a:rPr>
              <a:t>Toruń, 25 listopada 2022 r.</a:t>
            </a:r>
          </a:p>
          <a:p>
            <a:pPr>
              <a:defRPr/>
            </a:pPr>
            <a:endParaRPr lang="pl-PL" sz="1800" dirty="0"/>
          </a:p>
          <a:p>
            <a:pPr>
              <a:defRPr/>
            </a:pPr>
            <a:endParaRPr lang="pl-PL" sz="1800" dirty="0"/>
          </a:p>
          <a:p>
            <a:pPr>
              <a:defRPr/>
            </a:pPr>
            <a:endParaRPr lang="pl-PL" sz="1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361581"/>
            <a:ext cx="2220892" cy="68317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-93327"/>
            <a:ext cx="3287829" cy="15710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59" y="361581"/>
            <a:ext cx="1487427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8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63588" y="2132856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dirty="0">
                <a:solidFill>
                  <a:prstClr val="black"/>
                </a:solidFill>
                <a:cs typeface="Arial" panose="020B0604020202020204" pitchFamily="34" charset="0"/>
              </a:rPr>
              <a:t>Samorząd Województwa Kujawsko-Pomorskiego organizuje corocznie otwarte konkursy ofert  mające na celu aktywizację społeczną osób starszych.</a:t>
            </a:r>
            <a:endParaRPr lang="pl-PL" altLang="pl-PL" sz="3200" dirty="0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563888" y="90872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</a:rPr>
              <a:t>GRANTY</a:t>
            </a:r>
          </a:p>
        </p:txBody>
      </p:sp>
    </p:spTree>
    <p:extLst>
      <p:ext uri="{BB962C8B-B14F-4D97-AF65-F5344CB8AC3E}">
        <p14:creationId xmlns:p14="http://schemas.microsoft.com/office/powerpoint/2010/main" val="250496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2AE1E7B-C994-48F2-9692-B334FBD37E4A}"/>
              </a:ext>
            </a:extLst>
          </p:cNvPr>
          <p:cNvSpPr txBox="1"/>
          <p:nvPr/>
        </p:nvSpPr>
        <p:spPr>
          <a:xfrm>
            <a:off x="457200" y="5031739"/>
            <a:ext cx="76431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/>
              <a:t>Pula środków przyznanych na realizację zadania w 2022 roku wynosi 90 000,00 zł. </a:t>
            </a:r>
          </a:p>
          <a:p>
            <a:endParaRPr lang="pl-PL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/>
              <a:t>Wsparcie otrzymały 23 podmioty.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7662" y="1570726"/>
            <a:ext cx="7632730" cy="346101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22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57200" y="270330"/>
            <a:ext cx="779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</a:rPr>
              <a:t>Otwarty konkurs ofert nr 8 pn.</a:t>
            </a:r>
          </a:p>
          <a:p>
            <a:pPr algn="ctr"/>
            <a:r>
              <a:rPr lang="pl-PL" sz="2400" b="1" dirty="0">
                <a:solidFill>
                  <a:srgbClr val="0070C0"/>
                </a:solidFill>
              </a:rPr>
              <a:t>„Wspieranie aktywizacji i integracji społecznej seniorów”</a:t>
            </a:r>
          </a:p>
        </p:txBody>
      </p:sp>
      <p:sp>
        <p:nvSpPr>
          <p:cNvPr id="4" name="Prostokąt 3"/>
          <p:cNvSpPr/>
          <p:nvPr/>
        </p:nvSpPr>
        <p:spPr>
          <a:xfrm>
            <a:off x="467662" y="1268529"/>
            <a:ext cx="8075240" cy="376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Wsparcie to obejmuje m.in.:</a:t>
            </a:r>
            <a:endParaRPr lang="pl-PL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- zajęcia aktywizacyjne, w tym: rękodzielnicze, rysunkowo malarskie, </a:t>
            </a:r>
            <a:r>
              <a:rPr lang="pl-PL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rytmiczno</a:t>
            </a: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 –  taneczne, choreograficzne, graficzne, rzeźbiarskie, kulinarne;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- spotkania: z psychologiem, prawnikiem, lekarzem;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- zajęcia: sportowe, na basenie, gry w bule, </a:t>
            </a:r>
            <a:r>
              <a:rPr lang="pl-PL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nordicwalking</a:t>
            </a: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,       siłownia, fitness;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- rajdy rowerowe, pikniki, ogniska, spływ kajakowy, wyjścia do kina </a:t>
            </a:r>
            <a:b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i teatru.</a:t>
            </a:r>
            <a:endParaRPr lang="pl-PL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30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168" y="332656"/>
            <a:ext cx="8219256" cy="1080120"/>
          </a:xfrm>
        </p:spPr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pl-PL" sz="2600" b="1" dirty="0">
                <a:solidFill>
                  <a:srgbClr val="0070C0"/>
                </a:solidFill>
              </a:rPr>
              <a:t>Otwarty k</a:t>
            </a:r>
            <a:r>
              <a:rPr lang="pl-PL" sz="2600" b="1" dirty="0">
                <a:solidFill>
                  <a:srgbClr val="0070C0"/>
                </a:solidFill>
                <a:ea typeface="Times New Roman" pitchFamily="18" charset="0"/>
              </a:rPr>
              <a:t>onkurs ofert nr 9 pn.</a:t>
            </a:r>
          </a:p>
          <a:p>
            <a:pPr lvl="0" algn="ctr">
              <a:buNone/>
            </a:pPr>
            <a:r>
              <a:rPr lang="pl-PL" sz="2600" b="1" dirty="0">
                <a:solidFill>
                  <a:srgbClr val="0070C0"/>
                </a:solidFill>
              </a:rPr>
              <a:t>„Wsparcie działań z zakresu opieki nad osobami </a:t>
            </a:r>
            <a:br>
              <a:rPr lang="pl-PL" sz="2600" b="1" dirty="0">
                <a:solidFill>
                  <a:srgbClr val="0070C0"/>
                </a:solidFill>
              </a:rPr>
            </a:br>
            <a:r>
              <a:rPr lang="pl-PL" sz="2600" b="1" dirty="0">
                <a:solidFill>
                  <a:srgbClr val="0070C0"/>
                </a:solidFill>
              </a:rPr>
              <a:t>przewlekle chorymi” </a:t>
            </a:r>
          </a:p>
          <a:p>
            <a:pPr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67544" y="1560230"/>
            <a:ext cx="8496944" cy="3456384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sz="2100" b="1" dirty="0">
                <a:solidFill>
                  <a:prstClr val="black"/>
                </a:solidFill>
              </a:rPr>
              <a:t>W ramach wsparcia zaplanowano m.in.:</a:t>
            </a:r>
          </a:p>
          <a:p>
            <a:pPr marL="0" indent="0">
              <a:buNone/>
            </a:pPr>
            <a:r>
              <a:rPr lang="pl-PL" sz="2100" dirty="0">
                <a:solidFill>
                  <a:prstClr val="black"/>
                </a:solidFill>
              </a:rPr>
              <a:t>- doposażenie i prowadzenie wypożyczalni sprzętu rehabilitacyjnego;</a:t>
            </a:r>
          </a:p>
          <a:p>
            <a:pPr marL="0" indent="0">
              <a:buNone/>
            </a:pPr>
            <a:r>
              <a:rPr lang="pl-PL" sz="2100" dirty="0">
                <a:solidFill>
                  <a:prstClr val="black"/>
                </a:solidFill>
              </a:rPr>
              <a:t>- szkolenia dla opiekunów osób chorych;</a:t>
            </a:r>
          </a:p>
          <a:p>
            <a:pPr marL="0" indent="0">
              <a:buNone/>
            </a:pPr>
            <a:r>
              <a:rPr lang="pl-PL" sz="2100" dirty="0">
                <a:solidFill>
                  <a:prstClr val="black"/>
                </a:solidFill>
              </a:rPr>
              <a:t>- zajęcia hipoterapeutyczne, rehabilitacyjne;</a:t>
            </a:r>
          </a:p>
          <a:p>
            <a:pPr marL="0" indent="0">
              <a:buNone/>
            </a:pPr>
            <a:r>
              <a:rPr lang="pl-PL" sz="2100" dirty="0">
                <a:solidFill>
                  <a:prstClr val="black"/>
                </a:solidFill>
              </a:rPr>
              <a:t>- zakup materiałów opatrunkowych, medycznych,  drobnego sprzętu medycznego;</a:t>
            </a:r>
          </a:p>
          <a:p>
            <a:pPr marL="0" indent="0">
              <a:buNone/>
            </a:pPr>
            <a:r>
              <a:rPr lang="pl-PL" sz="2100" dirty="0">
                <a:solidFill>
                  <a:prstClr val="black"/>
                </a:solidFill>
              </a:rPr>
              <a:t>- warsztaty </a:t>
            </a:r>
            <a:r>
              <a:rPr lang="pl-PL" sz="2100" dirty="0" err="1">
                <a:solidFill>
                  <a:prstClr val="black"/>
                </a:solidFill>
              </a:rPr>
              <a:t>psychoedukacyjne</a:t>
            </a:r>
            <a:r>
              <a:rPr lang="pl-PL" sz="2100" dirty="0">
                <a:solidFill>
                  <a:prstClr val="black"/>
                </a:solidFill>
              </a:rPr>
              <a:t> i terapeutyczne dla osób w depresji;</a:t>
            </a:r>
          </a:p>
          <a:p>
            <a:pPr marL="0" indent="0">
              <a:buNone/>
            </a:pPr>
            <a:r>
              <a:rPr lang="pl-PL" sz="2100" dirty="0">
                <a:solidFill>
                  <a:prstClr val="black"/>
                </a:solidFill>
              </a:rPr>
              <a:t>- opiekę domową, pielęgnacyjną, kompleksową otrzymają osoby nie opuszczające swoich domów.</a:t>
            </a:r>
          </a:p>
          <a:p>
            <a:pPr>
              <a:buFont typeface="Arial" panose="020B0604020202020204" pitchFamily="34" charset="0"/>
              <a:buNone/>
            </a:pPr>
            <a:endParaRPr lang="pl-PL" sz="3000" dirty="0"/>
          </a:p>
          <a:p>
            <a:pPr marL="0" indent="0">
              <a:buFont typeface="Arial" panose="020B0604020202020204" pitchFamily="34" charset="0"/>
              <a:buNone/>
            </a:pPr>
            <a:endParaRPr lang="pl-PL" sz="3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5175844"/>
            <a:ext cx="763284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/>
              <a:t>Pula środków przyznanych na realizację zadania w 2020 roku wynosi 250 000,00 zł. </a:t>
            </a:r>
          </a:p>
          <a:p>
            <a:endParaRPr lang="pl-PL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/>
              <a:t>Wsparcie  otrzymało 19 podmiotów.</a:t>
            </a:r>
          </a:p>
        </p:txBody>
      </p:sp>
    </p:spTree>
    <p:extLst>
      <p:ext uri="{BB962C8B-B14F-4D97-AF65-F5344CB8AC3E}">
        <p14:creationId xmlns:p14="http://schemas.microsoft.com/office/powerpoint/2010/main" val="162758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0DC69BD-589B-4901-9E10-9DF2A1F712D2}"/>
              </a:ext>
            </a:extLst>
          </p:cNvPr>
          <p:cNvSpPr txBox="1">
            <a:spLocks/>
          </p:cNvSpPr>
          <p:nvPr/>
        </p:nvSpPr>
        <p:spPr>
          <a:xfrm>
            <a:off x="423484" y="1361102"/>
            <a:ext cx="7913620" cy="48042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Projekt współfinansowany jest ze środków Europejskiego Funduszu Społecznego w ramach Regionalnego Programu Operacyjnego Województwa Kujawsko – Pomorskiego na lata 2014 – 2020, </a:t>
            </a:r>
            <a:br>
              <a:rPr lang="pl-PL" sz="2000" dirty="0"/>
            </a:br>
            <a:r>
              <a:rPr lang="pl-PL" sz="2000" dirty="0"/>
              <a:t>Oś priorytetowa 9 Solidarne społeczeństwo, Działanie 9.3 Rozwój usług zdrowotnych i społecznych, Poddziałanie 9.3.2 Rozwój usług społecznych.</a:t>
            </a:r>
          </a:p>
          <a:p>
            <a:r>
              <a:rPr lang="pl-PL" sz="2000" dirty="0"/>
              <a:t>Celem projektu jest zwiększenie dostępności do usług społecznych dla mieszkańców województwa w związku z przeciwdziałaniem skutkom COVID-19 w ramach inicjatyw grantowych NGO.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Zakładane efekty:</a:t>
            </a:r>
          </a:p>
          <a:p>
            <a:pPr marL="0" indent="0">
              <a:buNone/>
            </a:pPr>
            <a:r>
              <a:rPr lang="pl-PL" sz="2000" dirty="0"/>
              <a:t>- objęcie wsparciem 1110 osób w zakresie zwalczania lub przeciwdziałania skutkom pandemii COVID-19</a:t>
            </a:r>
          </a:p>
          <a:p>
            <a:pPr marL="0" indent="0">
              <a:buNone/>
            </a:pPr>
            <a:r>
              <a:rPr lang="pl-PL" sz="2000" dirty="0"/>
              <a:t>- zrealizowanie 111 inicjatyw w celu łagodzenia skutków wynikających </a:t>
            </a:r>
            <a:br>
              <a:rPr lang="pl-PL" sz="2000" dirty="0"/>
            </a:br>
            <a:r>
              <a:rPr lang="pl-PL" sz="2000" dirty="0"/>
              <a:t>z  pandemii COVID-19</a:t>
            </a:r>
          </a:p>
          <a:p>
            <a:pPr marL="0" indent="0">
              <a:buNone/>
            </a:pPr>
            <a:r>
              <a:rPr lang="pl-PL" sz="2000" dirty="0"/>
              <a:t>- objęcie wsparciem 56 podmiot  w zakresie zwalczania lub przeciwdziałania skutkom pandemii COVID-19</a:t>
            </a:r>
          </a:p>
          <a:p>
            <a:endParaRPr lang="pl-PL" sz="2000" dirty="0"/>
          </a:p>
          <a:p>
            <a:pPr marL="0" indent="0">
              <a:buFont typeface="Arial" pitchFamily="34" charset="0"/>
              <a:buNone/>
            </a:pPr>
            <a:endParaRPr lang="pl-PL" sz="28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AB8C035-EAEE-4FF1-B087-B0DD9216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94" y="19572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lang="pl-PL" sz="2800" b="1" dirty="0">
                <a:solidFill>
                  <a:srgbClr val="0070C0"/>
                </a:solidFill>
                <a:latin typeface="+mn-lt"/>
              </a:rPr>
              <a:t>Projekt „Inicjatywy w zakresie usług społecznych realizowane przez NGO”</a:t>
            </a:r>
          </a:p>
        </p:txBody>
      </p:sp>
    </p:spTree>
    <p:extLst>
      <p:ext uri="{BB962C8B-B14F-4D97-AF65-F5344CB8AC3E}">
        <p14:creationId xmlns:p14="http://schemas.microsoft.com/office/powerpoint/2010/main" val="1638330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297804-6B28-4CBF-A942-FC41EEB20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04664"/>
            <a:ext cx="8435280" cy="6192688"/>
          </a:xfrm>
        </p:spPr>
        <p:txBody>
          <a:bodyPr>
            <a:noAutofit/>
          </a:bodyPr>
          <a:lstStyle/>
          <a:p>
            <a:pPr marL="0" indent="0">
              <a:buFont typeface="Arial" pitchFamily="34" charset="0"/>
              <a:buNone/>
            </a:pPr>
            <a:r>
              <a:rPr lang="pl-PL" sz="1800" b="1" dirty="0"/>
              <a:t>Grupę docelową </a:t>
            </a:r>
            <a:r>
              <a:rPr lang="pl-PL" sz="1800" dirty="0"/>
              <a:t>projektu stanowią osoby fizyczne zamieszkujące, uczące się lub pracujące na terenie Województwa Kujawsko-Pomorskiego dotknięte skutkami COVID-19, w szczególności:</a:t>
            </a:r>
          </a:p>
          <a:p>
            <a:r>
              <a:rPr lang="pl-PL" sz="1800" dirty="0"/>
              <a:t>osoby zagrożone ubóstwem społecznym lub wykluczeniem społecznym i/lub ich otoczenie,</a:t>
            </a:r>
          </a:p>
          <a:p>
            <a:r>
              <a:rPr lang="pl-PL" sz="1800" dirty="0"/>
              <a:t>osoby lub rodziny korzystające ze świadczeń z pomocy społecznej, </a:t>
            </a:r>
          </a:p>
          <a:p>
            <a:r>
              <a:rPr lang="pl-PL" sz="1800" dirty="0"/>
              <a:t>osoby przebywające  w pieczy zastępczej,</a:t>
            </a:r>
          </a:p>
          <a:p>
            <a:r>
              <a:rPr lang="pl-PL" sz="1800" dirty="0"/>
              <a:t>osoby nieletnie, wobec których zastosowano środki zapobiegania </a:t>
            </a:r>
            <a:br>
              <a:rPr lang="pl-PL" sz="1800" dirty="0"/>
            </a:br>
            <a:r>
              <a:rPr lang="pl-PL" sz="1800" dirty="0"/>
              <a:t>i  zwalczania demoralizacji i przestępczości,</a:t>
            </a:r>
          </a:p>
          <a:p>
            <a:r>
              <a:rPr lang="pl-PL" sz="1800" dirty="0"/>
              <a:t>osoby przebywające w młodzieżowych ośrodkach wychowawczych </a:t>
            </a:r>
            <a:br>
              <a:rPr lang="pl-PL" sz="1800" dirty="0"/>
            </a:br>
            <a:r>
              <a:rPr lang="pl-PL" sz="1800" dirty="0"/>
              <a:t>i młodzieżowych ośrodkach socjoterapii,</a:t>
            </a:r>
          </a:p>
          <a:p>
            <a:r>
              <a:rPr lang="pl-PL" sz="1800" dirty="0"/>
              <a:t>osoby z niepełnosprawnością,</a:t>
            </a:r>
          </a:p>
          <a:p>
            <a:r>
              <a:rPr lang="pl-PL" sz="1800" u="sng" dirty="0"/>
              <a:t>osoby potrzebujące wsparcia w codziennym funkcjonowaniu,</a:t>
            </a:r>
          </a:p>
          <a:p>
            <a:r>
              <a:rPr lang="pl-PL" sz="1800" dirty="0"/>
              <a:t>osoby bezdomne lub dotknięte wykluczeniem z dostępu do mieszkań,</a:t>
            </a:r>
          </a:p>
          <a:p>
            <a:r>
              <a:rPr lang="pl-PL" sz="1800" dirty="0"/>
              <a:t>osoby korzystające z Programu Operacyjnego Pomoc Żywnościowa,</a:t>
            </a:r>
          </a:p>
          <a:p>
            <a:r>
              <a:rPr lang="pl-PL" sz="1800" dirty="0"/>
              <a:t>osoby odbywające kary pozbawienia wolności w formie dozoru elektronicznego,</a:t>
            </a:r>
          </a:p>
          <a:p>
            <a:r>
              <a:rPr lang="pl-PL" sz="1800" dirty="0"/>
              <a:t>osoby, których udział w projekcie jest niezbędny do skutecznego wsparcia osób zagrożonych ubóstwem lub wykluczeniem społecznym.</a:t>
            </a:r>
          </a:p>
          <a:p>
            <a:endParaRPr lang="pl-PL" sz="500" dirty="0"/>
          </a:p>
        </p:txBody>
      </p:sp>
    </p:spTree>
    <p:extLst>
      <p:ext uri="{BB962C8B-B14F-4D97-AF65-F5344CB8AC3E}">
        <p14:creationId xmlns:p14="http://schemas.microsoft.com/office/powerpoint/2010/main" val="289780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C80C1A4F-8F54-451A-96BA-C9D121101397}"/>
              </a:ext>
            </a:extLst>
          </p:cNvPr>
          <p:cNvSpPr txBox="1">
            <a:spLocks/>
          </p:cNvSpPr>
          <p:nvPr/>
        </p:nvSpPr>
        <p:spPr>
          <a:xfrm>
            <a:off x="669431" y="620688"/>
            <a:ext cx="6696744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2000" b="1" dirty="0"/>
              <a:t>Oferowane formy wsparcia:</a:t>
            </a:r>
          </a:p>
          <a:p>
            <a:r>
              <a:rPr lang="pl-PL" sz="2000" dirty="0"/>
              <a:t>usługi opiekuńcze,</a:t>
            </a:r>
          </a:p>
          <a:p>
            <a:r>
              <a:rPr lang="pl-PL" sz="2000" dirty="0"/>
              <a:t>usługi w rodzinnym domu pomocy,</a:t>
            </a:r>
          </a:p>
          <a:p>
            <a:r>
              <a:rPr lang="pl-PL" sz="2000" dirty="0"/>
              <a:t>usługi w ośrodkach wsparcia,</a:t>
            </a:r>
          </a:p>
          <a:p>
            <a:r>
              <a:rPr lang="pl-PL" sz="2000" dirty="0"/>
              <a:t>usługi w domu pomocy społecznej,</a:t>
            </a:r>
          </a:p>
          <a:p>
            <a:r>
              <a:rPr lang="pl-PL" sz="2000" dirty="0"/>
              <a:t>usługi asystenckie świadczone przez asystentów na rzecz </a:t>
            </a:r>
            <a:br>
              <a:rPr lang="pl-PL" sz="2000" dirty="0"/>
            </a:br>
            <a:r>
              <a:rPr lang="pl-PL" sz="2000" dirty="0"/>
              <a:t>osób z niepełnosprawnościami,</a:t>
            </a:r>
          </a:p>
          <a:p>
            <a:r>
              <a:rPr lang="pl-PL" sz="2000" dirty="0"/>
              <a:t>usługi wsparcia rodziny,</a:t>
            </a:r>
          </a:p>
          <a:p>
            <a:r>
              <a:rPr lang="pl-PL" sz="2000" dirty="0"/>
              <a:t>usługi w postaci mieszkań chronionych,</a:t>
            </a:r>
          </a:p>
          <a:p>
            <a:r>
              <a:rPr lang="pl-PL" sz="2000" dirty="0"/>
              <a:t>usługi w postaci mieszkań wspomaganych.</a:t>
            </a:r>
          </a:p>
          <a:p>
            <a:pPr marL="0" indent="0">
              <a:buFont typeface="Arial" pitchFamily="34" charset="0"/>
              <a:buNone/>
            </a:pPr>
            <a:endParaRPr lang="pl-PL" sz="1400" dirty="0"/>
          </a:p>
          <a:p>
            <a:endParaRPr lang="pl-PL" sz="1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69431" y="458112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Obecnie kończy się realizacja działań w ramach I edycji i trwa rozpatrywanie wniosków złożonych w II edycji projektu. </a:t>
            </a:r>
            <a:br>
              <a:rPr lang="pl-PL" sz="2000" dirty="0"/>
            </a:br>
            <a:r>
              <a:rPr lang="pl-PL" sz="2000" dirty="0"/>
              <a:t>Ponad płowa przedsięwzięć dotyczy wsparcia seniorów z terenu naszego województwa.</a:t>
            </a:r>
          </a:p>
        </p:txBody>
      </p:sp>
    </p:spTree>
    <p:extLst>
      <p:ext uri="{BB962C8B-B14F-4D97-AF65-F5344CB8AC3E}">
        <p14:creationId xmlns:p14="http://schemas.microsoft.com/office/powerpoint/2010/main" val="12012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76970"/>
            <a:ext cx="6923112" cy="658676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latin typeface="+mn-lt"/>
              </a:rPr>
              <a:t>       </a:t>
            </a:r>
            <a:r>
              <a:rPr lang="pl-PL" sz="3200" b="1" dirty="0">
                <a:solidFill>
                  <a:srgbClr val="0070C0"/>
                </a:solidFill>
                <a:latin typeface="+mn-lt"/>
              </a:rPr>
              <a:t>Kujawsko-Pomorska niebieska linia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919400"/>
            <a:ext cx="8568952" cy="3573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/>
              <a:t>Wsparcie adresowane jest do osób doświadczających przemocy domowej oraz borykających się z  problemami rodzinnymi.</a:t>
            </a:r>
          </a:p>
          <a:p>
            <a:pPr marL="0" indent="0">
              <a:buNone/>
            </a:pPr>
            <a:r>
              <a:rPr lang="pl-PL" sz="2200" dirty="0"/>
              <a:t>Osoby starsze najczęściej zgłaszają problemy związane z: </a:t>
            </a:r>
          </a:p>
          <a:p>
            <a:pPr>
              <a:buFontTx/>
              <a:buChar char="-"/>
            </a:pPr>
            <a:r>
              <a:rPr lang="pl-PL" sz="2200" dirty="0"/>
              <a:t>znęcaniem się przez uzależnionych małżonków czy dzieci,</a:t>
            </a:r>
          </a:p>
          <a:p>
            <a:pPr>
              <a:buFontTx/>
              <a:buChar char="-"/>
            </a:pPr>
            <a:r>
              <a:rPr lang="pl-PL" sz="2200" dirty="0"/>
              <a:t>zaniedbywaniem czy niezabezpieczeniem należytej opieki, </a:t>
            </a:r>
          </a:p>
          <a:p>
            <a:pPr>
              <a:buFontTx/>
              <a:buChar char="-"/>
            </a:pPr>
            <a:r>
              <a:rPr lang="pl-PL" sz="2200" dirty="0"/>
              <a:t>zaciąganiem i spłatą kredytów,</a:t>
            </a:r>
          </a:p>
          <a:p>
            <a:pPr>
              <a:buFontTx/>
              <a:buChar char="-"/>
            </a:pPr>
            <a:r>
              <a:rPr lang="pl-PL" sz="2200" dirty="0"/>
              <a:t>wyłudzeniami pieniędzy przez oszustów czy dorosłe dzieci,</a:t>
            </a:r>
          </a:p>
          <a:p>
            <a:pPr>
              <a:buFontTx/>
              <a:buChar char="-"/>
            </a:pPr>
            <a:r>
              <a:rPr lang="pl-PL" sz="2200" dirty="0"/>
              <a:t>przekazywaniem majątku.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8C2F897-0641-4780-B2E2-4256D43C0341}"/>
              </a:ext>
            </a:extLst>
          </p:cNvPr>
          <p:cNvSpPr txBox="1"/>
          <p:nvPr/>
        </p:nvSpPr>
        <p:spPr>
          <a:xfrm>
            <a:off x="457200" y="1034971"/>
            <a:ext cx="785921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2200" dirty="0"/>
              <a:t>Pomoc informacyjną, prawną, psychologiczną można uzyskać codziennie w godz. 17.00 – 21.00  </a:t>
            </a:r>
            <a:br>
              <a:rPr lang="pl-PL" sz="2200" dirty="0"/>
            </a:br>
            <a:r>
              <a:rPr lang="pl-PL" sz="2200" dirty="0"/>
              <a:t> pod bezpłatnym numerem </a:t>
            </a:r>
            <a:r>
              <a:rPr lang="pl-PL" sz="2200" b="1" dirty="0"/>
              <a:t>800 154 030 </a:t>
            </a:r>
            <a:br>
              <a:rPr lang="pl-PL" sz="2200" b="1" dirty="0"/>
            </a:br>
            <a:r>
              <a:rPr lang="pl-PL" sz="2200" dirty="0"/>
              <a:t>Wsparcie świadczone jest również osobiście i drogą elektroniczną.</a:t>
            </a:r>
          </a:p>
        </p:txBody>
      </p:sp>
    </p:spTree>
    <p:extLst>
      <p:ext uri="{BB962C8B-B14F-4D97-AF65-F5344CB8AC3E}">
        <p14:creationId xmlns:p14="http://schemas.microsoft.com/office/powerpoint/2010/main" val="29687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1115325-6301-4222-A555-22A81DDA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7886700" cy="80841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+mn-lt"/>
              </a:rPr>
              <a:t>  PROGRAMY ZDROWOTNE DLA SENIORÓW</a:t>
            </a:r>
            <a:endParaRPr lang="pl-PL" sz="3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16C7B87-728A-4005-B90E-48555EE45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17638"/>
            <a:ext cx="3278766" cy="2189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39B458-7B83-4F43-99E3-573C5BCAD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690" y="3645024"/>
            <a:ext cx="3283692" cy="218912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D7C3061-FF2A-4E2F-AF36-FA62AB75F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9620" y="1417638"/>
            <a:ext cx="3278766" cy="2185844"/>
          </a:xfrm>
          <a:prstGeom prst="rect">
            <a:avLst/>
          </a:prstGeom>
        </p:spPr>
      </p:pic>
      <p:pic>
        <p:nvPicPr>
          <p:cNvPr id="11" name="Symbol zastępczy zawartości 4">
            <a:extLst>
              <a:ext uri="{FF2B5EF4-FFF2-40B4-BE49-F238E27FC236}">
                <a16:creationId xmlns:a16="http://schemas.microsoft.com/office/drawing/2014/main" id="{2FFF0D5A-8165-4A42-9D52-A56F946F8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544" y="3645024"/>
            <a:ext cx="3278766" cy="218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63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2606B5-9967-4184-8F7D-F6DBDC93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60648"/>
            <a:ext cx="5256584" cy="618594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+mn-lt"/>
              </a:rPr>
              <a:t>Bransoletki Życia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6AB1CA-3C1B-465E-92AE-A5845EB2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7780"/>
            <a:ext cx="8568952" cy="5617563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8800" i="0" dirty="0">
                <a:effectLst/>
              </a:rPr>
              <a:t>Adresatami tej formy wsparcia są osoby niesamodzielne, potrzebujące pomocy w codziennym funkcjonowaniu, przede wszystkim mieszkający samotnie seniorzy. Uzupełnieniem oferty są pomoc sąsiedzka i wolontariat opiekuńczy.</a:t>
            </a:r>
          </a:p>
          <a:p>
            <a:pPr marL="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8800" i="0" dirty="0">
                <a:effectLst/>
              </a:rPr>
              <a:t>Projekt, z budżetem w wysokości 19 mln złotych, jest współfinansowany ze środków Unii Europejskiej w ramach naszego Regionalnego Programu Operacyjnego (RPO) 2014-2020.</a:t>
            </a:r>
          </a:p>
          <a:p>
            <a:pPr marL="0" indent="0" algn="l">
              <a:lnSpc>
                <a:spcPct val="120000"/>
              </a:lnSpc>
              <a:spcBef>
                <a:spcPts val="600"/>
              </a:spcBef>
              <a:buNone/>
            </a:pPr>
            <a:endParaRPr lang="pl-PL" sz="4000" i="0" dirty="0">
              <a:effectLst/>
            </a:endParaRPr>
          </a:p>
          <a:p>
            <a:pPr marL="0" indent="0" algn="l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8800" b="1" i="0" dirty="0">
                <a:effectLst/>
              </a:rPr>
              <a:t>„Bransoletki życia”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8800" i="0" dirty="0">
                <a:effectLst/>
              </a:rPr>
              <a:t>dla 3 tys. podopiecznych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8800" i="0" dirty="0">
                <a:effectLst/>
              </a:rPr>
              <a:t>pomiar tętna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8800" i="0" dirty="0">
                <a:effectLst/>
              </a:rPr>
              <a:t>pomiar nasycenia krwi tlenem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8800" i="0" dirty="0">
                <a:effectLst/>
              </a:rPr>
              <a:t>czujnik upadku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8800" i="0" dirty="0">
                <a:effectLst/>
              </a:rPr>
              <a:t>komunikacja głosowa z centrum operacyjnym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8800" i="0" dirty="0">
                <a:effectLst/>
              </a:rPr>
              <a:t>7 dni w tygodniu, 24 godziny na dobę.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9267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5">
            <a:extLst>
              <a:ext uri="{FF2B5EF4-FFF2-40B4-BE49-F238E27FC236}">
                <a16:creationId xmlns:a16="http://schemas.microsoft.com/office/drawing/2014/main" id="{B195EA11-DD69-4D69-89F4-1AF59F2FBABB}"/>
              </a:ext>
            </a:extLst>
          </p:cNvPr>
          <p:cNvSpPr txBox="1">
            <a:spLocks/>
          </p:cNvSpPr>
          <p:nvPr/>
        </p:nvSpPr>
        <p:spPr>
          <a:xfrm>
            <a:off x="0" y="980728"/>
            <a:ext cx="8964488" cy="58477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1900" b="1" kern="1200">
                <a:solidFill>
                  <a:schemeClr val="tx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Programy polityki zdrowotnej finansowane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budżetu województwa kujawsko–pomorskiego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7B508198-76A0-4B62-8D2E-4565C82280C0}"/>
              </a:ext>
            </a:extLst>
          </p:cNvPr>
          <p:cNvSpPr txBox="1">
            <a:spLocks/>
          </p:cNvSpPr>
          <p:nvPr/>
        </p:nvSpPr>
        <p:spPr>
          <a:xfrm>
            <a:off x="1348789" y="2455774"/>
            <a:ext cx="6234610" cy="6488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ymbol zastępczy tekstu 1">
            <a:extLst>
              <a:ext uri="{FF2B5EF4-FFF2-40B4-BE49-F238E27FC236}">
                <a16:creationId xmlns:a16="http://schemas.microsoft.com/office/drawing/2014/main" id="{037DC1D9-4421-461A-BC2F-D2915EF37B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9552" y="2132856"/>
            <a:ext cx="7561262" cy="403225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cs typeface="Calibri" panose="020F0502020204030204" pitchFamily="34" charset="0"/>
              </a:rPr>
              <a:t>Program profilaktyki zakażeń </a:t>
            </a:r>
            <a:r>
              <a:rPr lang="pl-PL" sz="2400" dirty="0" err="1">
                <a:cs typeface="Calibri" panose="020F0502020204030204" pitchFamily="34" charset="0"/>
              </a:rPr>
              <a:t>pneumokokowych</a:t>
            </a:r>
            <a:r>
              <a:rPr lang="pl-PL" sz="2400" dirty="0">
                <a:cs typeface="Calibri" panose="020F0502020204030204" pitchFamily="34" charset="0"/>
              </a:rPr>
              <a:t> wśród osób dorosłych w oparciu o szczepienia przeciwko pneumokokom w województwie kujawsko-pomorskim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cs typeface="Calibri" panose="020F0502020204030204" pitchFamily="34" charset="0"/>
              </a:rPr>
              <a:t>Program zapobiegania upadkom dla seniorów </a:t>
            </a:r>
            <a:br>
              <a:rPr lang="pl-PL" sz="2400" dirty="0">
                <a:cs typeface="Calibri" panose="020F0502020204030204" pitchFamily="34" charset="0"/>
              </a:rPr>
            </a:br>
            <a:r>
              <a:rPr lang="pl-PL" sz="2400" dirty="0">
                <a:cs typeface="Calibri" panose="020F0502020204030204" pitchFamily="34" charset="0"/>
              </a:rPr>
              <a:t>w województwie kujawsko-pomorskim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cs typeface="Calibri" panose="020F0502020204030204" pitchFamily="34" charset="0"/>
              </a:rPr>
              <a:t>Kujawsko-Pomorski Program Badań Przesiewowych </a:t>
            </a:r>
            <a:br>
              <a:rPr lang="pl-PL" sz="2400" dirty="0">
                <a:cs typeface="Calibri" panose="020F0502020204030204" pitchFamily="34" charset="0"/>
              </a:rPr>
            </a:br>
            <a:r>
              <a:rPr lang="pl-PL" sz="2400" dirty="0">
                <a:cs typeface="Calibri" panose="020F0502020204030204" pitchFamily="34" charset="0"/>
              </a:rPr>
              <a:t>w Kierunku Tętniaka Aorty Brzusznej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b="1" dirty="0"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b="1" dirty="0"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7345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D55314-20CC-40C8-9C35-E2B6C29FE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352928" cy="503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100" dirty="0"/>
              <a:t>Działania w obszarze polityki senioralnej prowadzone przez województwo kujawsko-pomorskie opierają się na diagnozie i kierunkach wskazanych </a:t>
            </a:r>
            <a:br>
              <a:rPr lang="pl-PL" sz="2100" dirty="0"/>
            </a:br>
            <a:r>
              <a:rPr lang="pl-PL" sz="2100" dirty="0"/>
              <a:t>w strategii naszego województwa. </a:t>
            </a:r>
            <a:br>
              <a:rPr lang="pl-PL" sz="2100" dirty="0"/>
            </a:br>
            <a:r>
              <a:rPr lang="pl-PL" sz="2100" dirty="0"/>
              <a:t>Już w dokumencie </a:t>
            </a:r>
            <a:r>
              <a:rPr lang="pl-PL" sz="2100" b="1" dirty="0"/>
              <a:t>Strategia rozwoju województwa kujawsko-pomorskiego do roku 2020 – Plan modernizacji 2020+</a:t>
            </a:r>
            <a:r>
              <a:rPr lang="pl-PL" sz="2100" dirty="0"/>
              <a:t>,</a:t>
            </a:r>
            <a:r>
              <a:rPr lang="pl-PL" sz="2100" b="1" dirty="0"/>
              <a:t> </a:t>
            </a:r>
            <a:r>
              <a:rPr lang="pl-PL" sz="2100" dirty="0"/>
              <a:t>wskazywano na konieczność stworzenia osobom starszym jak najlepszych warunków życia oraz przeciwdziałanie jakimkolwiek formom ich wykluczenia poprzez tworzenie warunków zapewniających pełną partycypację w życiu społecznym. </a:t>
            </a:r>
            <a:br>
              <a:rPr lang="pl-PL" sz="2100" dirty="0"/>
            </a:br>
            <a:r>
              <a:rPr lang="pl-PL" sz="2100" dirty="0"/>
              <a:t>W obowiązującej obecnie </a:t>
            </a:r>
            <a:r>
              <a:rPr lang="pl-PL" sz="2100" b="1" dirty="0"/>
              <a:t>Strategii rozwoju województwa kujawsko-pomorskiego do 2030 roku – Strategia Przyspieszenia 2030+ </a:t>
            </a:r>
            <a:r>
              <a:rPr lang="pl-PL" sz="2100" dirty="0"/>
              <a:t>przywiązuje się jeszcze większą uwagę do potrzeb seniorów i kładzie się nacisk na zapewnienie wysokiej jakości życia ludności starszej. Istotą wyzwania 2 niniejszej strategii jest „konieczność dostosowania wszystkich znaczących aspektów funkcjonowania województwa do zmian charakteru potrzeb społecznych, wynikających z procesów starzenia, które przejawiają się rosnącą liczbą i udziałem osób starszych”.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043608" y="26064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ea typeface="+mj-ea"/>
                <a:cs typeface="+mj-cs"/>
              </a:rPr>
              <a:t>Działania Samorządu Województwa Kujawsko-Pomorskiego na rzecz Seniorów</a:t>
            </a:r>
          </a:p>
        </p:txBody>
      </p:sp>
    </p:spTree>
    <p:extLst>
      <p:ext uri="{BB962C8B-B14F-4D97-AF65-F5344CB8AC3E}">
        <p14:creationId xmlns:p14="http://schemas.microsoft.com/office/powerpoint/2010/main" val="1797999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4294967295"/>
          </p:nvPr>
        </p:nvSpPr>
        <p:spPr>
          <a:xfrm>
            <a:off x="683568" y="1628800"/>
            <a:ext cx="7691438" cy="47863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8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 programu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Zmniejszenie liczby infekcji (zapadalności na zakażenia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pneumokokowe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 powikłań po zakażeniu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pneumokokowym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wśród osób po 65 r.ż.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Przedmiot programu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Szczepienie osób dorosłych po 65 r.ż. przeciwko pneumokokom </a:t>
            </a:r>
            <a:b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 użyciem szczepionki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skoniugowanej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13-walentnej.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Adresaci programu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Osoby w wieku powyżej 65 r.ż.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które nie były szczepione szczepionką przeciwko pneumokokom i znajdują się w grupie ryzyka -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osoby leczone z powodu przewlekłego nieżytu oskrzeli i dychawicy oskrzelowej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zamieszkałe na terenie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jst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które wyraziły wolę jego realizacji. </a:t>
            </a:r>
          </a:p>
          <a:p>
            <a:pPr algn="just"/>
            <a:endParaRPr lang="pl-PL" b="1" dirty="0"/>
          </a:p>
          <a:p>
            <a:pPr algn="just"/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ctrTitle" idx="4294967295"/>
          </p:nvPr>
        </p:nvSpPr>
        <p:spPr>
          <a:xfrm>
            <a:off x="755576" y="404664"/>
            <a:ext cx="7932737" cy="10191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srgbClr val="0070C0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Program profilaktyki zakażeń </a:t>
            </a:r>
            <a:r>
              <a:rPr lang="pl-PL" sz="2200" dirty="0" err="1">
                <a:solidFill>
                  <a:srgbClr val="0070C0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pneumokokowych</a:t>
            </a:r>
            <a:r>
              <a:rPr lang="pl-PL" sz="2200" dirty="0">
                <a:solidFill>
                  <a:srgbClr val="0070C0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 wśród osób </a:t>
            </a:r>
            <a:r>
              <a:rPr lang="pl-PL" sz="2200" dirty="0">
                <a:solidFill>
                  <a:srgbClr val="0070C0"/>
                </a:solidFill>
                <a:latin typeface="+mn-lt"/>
                <a:ea typeface="BatangChe" panose="02030609000101010101" pitchFamily="49" charset="-127"/>
              </a:rPr>
              <a:t>dorosłych</a:t>
            </a:r>
            <a:r>
              <a:rPr lang="pl-PL" sz="2200" dirty="0">
                <a:solidFill>
                  <a:srgbClr val="0070C0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 w oparciu o szczepienia przeciwko pneumokokom </a:t>
            </a:r>
            <a:br>
              <a:rPr lang="pl-PL" sz="2200" dirty="0">
                <a:solidFill>
                  <a:srgbClr val="0070C0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</a:br>
            <a:r>
              <a:rPr lang="pl-PL" sz="2200" dirty="0">
                <a:solidFill>
                  <a:srgbClr val="0070C0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w województwie kujawsko-pomorskim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2459" y="35673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99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 idx="4294967295"/>
          </p:nvPr>
        </p:nvSpPr>
        <p:spPr>
          <a:xfrm>
            <a:off x="795191" y="640097"/>
            <a:ext cx="6675438" cy="4318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Dane liczbowe – realizacja Programu od 2016 r.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557785"/>
              </p:ext>
            </p:extLst>
          </p:nvPr>
        </p:nvGraphicFramePr>
        <p:xfrm>
          <a:off x="827584" y="1340768"/>
          <a:ext cx="7379627" cy="425948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91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8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osób zaszczepionych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Wykorzystana kwota dotacji*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</a:t>
                      </a:r>
                      <a:r>
                        <a:rPr lang="pl-PL" sz="1400" dirty="0" err="1">
                          <a:effectLst/>
                        </a:rPr>
                        <a:t>jst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realizatorów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2016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367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109 122,00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0**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</a:rPr>
                        <a:t>2017</a:t>
                      </a:r>
                      <a:endParaRPr lang="pl-P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622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109 328,91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effectLst/>
                        </a:rPr>
                        <a:t>2018</a:t>
                      </a:r>
                      <a:endParaRPr lang="pl-P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886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156 900,00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2019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1 444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</a:rPr>
                        <a:t>240 100,00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2020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1 485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</a:rPr>
                        <a:t>242 697,31 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effectLst/>
                        </a:rPr>
                        <a:t>27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effectLst/>
                        </a:rPr>
                        <a:t>39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5338889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2021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2 291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374 710,00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effectLst/>
                        </a:rPr>
                        <a:t>36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dirty="0">
                          <a:effectLst/>
                        </a:rPr>
                        <a:t>46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998562"/>
                  </a:ext>
                </a:extLst>
              </a:tr>
              <a:tr h="441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2022 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2 508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443 992,50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0" dirty="0">
                          <a:effectLst/>
                        </a:rPr>
                        <a:t>39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0" dirty="0">
                          <a:effectLst/>
                        </a:rPr>
                        <a:t>47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1235071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Razem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9 603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1 676 850,72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effectLst/>
                        </a:rPr>
                        <a:t>-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dirty="0">
                          <a:effectLst/>
                        </a:rPr>
                        <a:t>-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999813" y="2040748"/>
            <a:ext cx="106866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42839" y="6569792"/>
            <a:ext cx="21403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* łącznie koszt szczepień i koordynacji</a:t>
            </a:r>
          </a:p>
        </p:txBody>
      </p:sp>
      <p:sp>
        <p:nvSpPr>
          <p:cNvPr id="2" name="Prostokąt 1"/>
          <p:cNvSpPr/>
          <p:nvPr/>
        </p:nvSpPr>
        <p:spPr>
          <a:xfrm>
            <a:off x="2883062" y="6569792"/>
            <a:ext cx="27040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**2016 r. – pilotaż bez samorządów</a:t>
            </a:r>
          </a:p>
        </p:txBody>
      </p:sp>
    </p:spTree>
    <p:extLst>
      <p:ext uri="{BB962C8B-B14F-4D97-AF65-F5344CB8AC3E}">
        <p14:creationId xmlns:p14="http://schemas.microsoft.com/office/powerpoint/2010/main" val="2941187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999813" y="2040748"/>
            <a:ext cx="106866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72D81E9-EB36-4C58-9560-AB441FEA56EA}"/>
              </a:ext>
            </a:extLst>
          </p:cNvPr>
          <p:cNvSpPr txBox="1"/>
          <p:nvPr/>
        </p:nvSpPr>
        <p:spPr>
          <a:xfrm>
            <a:off x="6012160" y="2269348"/>
            <a:ext cx="30793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2016 rok –   0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  8 realizatorów                    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2017 rok – 14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17 realizatorów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 rok – 18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27 realizatorów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 rok – 26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39 realizatorów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 rok – 27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39 realizatorów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2021 rok – 36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- 46 realizatorów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 rok – 39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47 realizatorów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DD26B06-B7A6-60E0-DFAF-1BB77138E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4" y="659684"/>
            <a:ext cx="5858046" cy="53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6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2"/>
          <p:cNvSpPr txBox="1">
            <a:spLocks/>
          </p:cNvSpPr>
          <p:nvPr/>
        </p:nvSpPr>
        <p:spPr>
          <a:xfrm>
            <a:off x="395536" y="178516"/>
            <a:ext cx="7704856" cy="730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 zapobiegania upadkom dla seniorów w województwie kujawsko-pomorskim</a:t>
            </a:r>
            <a:endParaRPr kumimoji="0" lang="pl-PL" sz="2200" b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67544" y="908720"/>
            <a:ext cx="802777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Cele programu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Głównym celem programu jest zmniejszenie liczby upadków i urazów wśród osób po 60 r.ż. uczestniczących w programie.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Cele szczegółowe programu to: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poprawa sprawności fizycznej oraz wykształcenie nawyków systematycznych ćwiczeń fizycznych wśród uczestników programu;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zwiększenie wiedzy uczestników programu dotyczącej wpływu aktywności fizycznej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 zdrowie;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zwiększenie liczby trenerów przygotowanych do pracy z osobami powyżej 60 r.ż.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Przedmiot programu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szkolenie trenerów,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badania kwalifikacyjne i kontrolne (tj. badania ogólnolekarskie, testy sprawnościowe, testy psychologiczne, skład ciała, EKG),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edukacja seniorów,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ćwiczenia fizyczne zwiększające u uczestników programu równowagę, siłę mięśniową, gibkość oraz sprawność krążeniowo oddechową.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Adresaci programu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Osoby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 wieku od 60 r.ż.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zamieszkałe na terenie gmin z województwa kujawsko-pomorskiego, które zadeklarowały swój udział w programie.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519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ytuł 5"/>
          <p:cNvSpPr>
            <a:spLocks noGrp="1"/>
          </p:cNvSpPr>
          <p:nvPr>
            <p:ph type="ctrTitle" idx="4294967295"/>
          </p:nvPr>
        </p:nvSpPr>
        <p:spPr>
          <a:xfrm>
            <a:off x="683568" y="700325"/>
            <a:ext cx="6248400" cy="4318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l-PL" sz="2000" dirty="0"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Dane liczbowe – realizacja Programu od 2018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DD27097-BA11-4C9E-9597-582C4B6FD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624817"/>
            <a:ext cx="2606095" cy="1725464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EABC514-1AC0-F3E2-7F85-B5A810529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16627"/>
              </p:ext>
            </p:extLst>
          </p:nvPr>
        </p:nvGraphicFramePr>
        <p:xfrm>
          <a:off x="793090" y="1268760"/>
          <a:ext cx="5919517" cy="308278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843259">
                  <a:extLst>
                    <a:ext uri="{9D8B030D-6E8A-4147-A177-3AD203B41FA5}">
                      <a16:colId xmlns:a16="http://schemas.microsoft.com/office/drawing/2014/main" val="2162288451"/>
                    </a:ext>
                  </a:extLst>
                </a:gridCol>
                <a:gridCol w="1419121">
                  <a:extLst>
                    <a:ext uri="{9D8B030D-6E8A-4147-A177-3AD203B41FA5}">
                      <a16:colId xmlns:a16="http://schemas.microsoft.com/office/drawing/2014/main" val="3219293337"/>
                    </a:ext>
                  </a:extLst>
                </a:gridCol>
                <a:gridCol w="1416824">
                  <a:extLst>
                    <a:ext uri="{9D8B030D-6E8A-4147-A177-3AD203B41FA5}">
                      <a16:colId xmlns:a16="http://schemas.microsoft.com/office/drawing/2014/main" val="2219407167"/>
                    </a:ext>
                  </a:extLst>
                </a:gridCol>
                <a:gridCol w="1481497">
                  <a:extLst>
                    <a:ext uri="{9D8B030D-6E8A-4147-A177-3AD203B41FA5}">
                      <a16:colId xmlns:a16="http://schemas.microsoft.com/office/drawing/2014/main" val="2743864171"/>
                    </a:ext>
                  </a:extLst>
                </a:gridCol>
                <a:gridCol w="758816">
                  <a:extLst>
                    <a:ext uri="{9D8B030D-6E8A-4147-A177-3AD203B41FA5}">
                      <a16:colId xmlns:a16="http://schemas.microsoft.com/office/drawing/2014/main" val="2673356348"/>
                    </a:ext>
                  </a:extLst>
                </a:gridCol>
              </a:tblGrid>
              <a:tr h="827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Rok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Liczba osób zadeklarowana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Wykorzystana kwota dotacji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Liczba przeszkolonych trenerów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Liczba </a:t>
                      </a:r>
                      <a:r>
                        <a:rPr lang="pl-PL" sz="1400" dirty="0" err="1">
                          <a:effectLst/>
                        </a:rPr>
                        <a:t>jst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95474625"/>
                  </a:ext>
                </a:extLst>
              </a:tr>
              <a:tr h="360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2018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725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139 277,96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31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17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96278751"/>
                  </a:ext>
                </a:extLst>
              </a:tr>
              <a:tr h="360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2019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995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209 235,93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16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21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12310858"/>
                  </a:ext>
                </a:extLst>
              </a:tr>
              <a:tr h="389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2020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664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164 895,64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8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18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987488871"/>
                  </a:ext>
                </a:extLst>
              </a:tr>
              <a:tr h="389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2021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928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238 390,55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22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26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928232715"/>
                  </a:ext>
                </a:extLst>
              </a:tr>
              <a:tr h="393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2022 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1001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297 985,00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26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24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96023495"/>
                  </a:ext>
                </a:extLst>
              </a:tr>
              <a:tr h="360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Razem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</a:rPr>
                        <a:t>4313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</a:rPr>
                        <a:t>1 076 394,53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</a:rPr>
                        <a:t> 77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</a:rPr>
                        <a:t> -</a:t>
                      </a:r>
                      <a:endParaRPr lang="pl-P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33183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433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164288" y="2852936"/>
            <a:ext cx="1815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 rok – 17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 rok – 23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 rok – 18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2021 rok – 26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 rok – 24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jst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428B38E-C6EF-89D1-A3FA-2E7B274A7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48680"/>
            <a:ext cx="6297538" cy="57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37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2"/>
          <p:cNvSpPr txBox="1">
            <a:spLocks/>
          </p:cNvSpPr>
          <p:nvPr/>
        </p:nvSpPr>
        <p:spPr>
          <a:xfrm>
            <a:off x="552452" y="440218"/>
            <a:ext cx="7923555" cy="730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Kujawsko-Pomorski Program Badań Przesiewowych w kierunku</a:t>
            </a:r>
            <a:r>
              <a:rPr kumimoji="0" lang="pl-PL" sz="2200" b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l-PL" sz="2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Tętniaka Aorty Brzusznej</a:t>
            </a:r>
            <a:endParaRPr kumimoji="0" lang="pl-PL" sz="2200" b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526495" y="1268760"/>
            <a:ext cx="79495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+mn-ea"/>
                <a:cs typeface="+mn-cs"/>
              </a:rPr>
              <a:t> 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Cele programu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zwiększenie wczesnej wykrywalności tętniaka aorty brzusznej,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zmniejszenie śmiertelności związanej z pękniętym tętniakiem aorty brzusznej.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zmniejszenie śmiertelności związanej z operacją naprawczą tętniaka aorty brzusznej,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zwiększenie wiedzy mieszkańców regionu na temat tętniaka aorty brzusznej 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czynników ryzyka, ze szczególnym uwzględnieniem palenia tytoniu,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Przedmiot programu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badanie USG aorty brzusznej,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edukacja indywidualna pacjentów.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b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Adresaci programu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Mężczyźni w wieku od 65 do 74 r.ż.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palący papierosy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będący mieszkańcami województwa kujawsko-pomorskiego.</a:t>
            </a:r>
          </a:p>
        </p:txBody>
      </p:sp>
    </p:spTree>
    <p:extLst>
      <p:ext uri="{BB962C8B-B14F-4D97-AF65-F5344CB8AC3E}">
        <p14:creationId xmlns:p14="http://schemas.microsoft.com/office/powerpoint/2010/main" val="99915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53121"/>
              </p:ext>
            </p:extLst>
          </p:nvPr>
        </p:nvGraphicFramePr>
        <p:xfrm>
          <a:off x="539552" y="1268760"/>
          <a:ext cx="8041742" cy="459950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34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9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Rok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osób przebadanych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Wykorzystana kwota dotacji*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realizatorów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wykrytych nieprawidłowości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2012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419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19 202,89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2013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489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36 306,64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2014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1080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40 113,45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2015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571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28 084,19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29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2016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401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33</a:t>
                      </a:r>
                      <a:r>
                        <a:rPr lang="pl-PL" sz="1400" baseline="0" dirty="0">
                          <a:effectLst/>
                        </a:rPr>
                        <a:t> 188,71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2017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723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26 995,00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2018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735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14 600,00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47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2019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700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32</a:t>
                      </a:r>
                      <a:r>
                        <a:rPr lang="pl-PL" sz="1400" baseline="0" dirty="0">
                          <a:effectLst/>
                        </a:rPr>
                        <a:t> 650</a:t>
                      </a:r>
                      <a:r>
                        <a:rPr lang="pl-PL" sz="1400" dirty="0">
                          <a:effectLst/>
                        </a:rPr>
                        <a:t>,00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48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2020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423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19 100,00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4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32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4336300"/>
                  </a:ext>
                </a:extLst>
              </a:tr>
              <a:tr h="318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2021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697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</a:rPr>
                        <a:t>39 260,00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4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37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5762990"/>
                  </a:ext>
                </a:extLst>
              </a:tr>
              <a:tr h="424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2022 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807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kern="1200" dirty="0">
                          <a:solidFill>
                            <a:schemeClr val="dk1"/>
                          </a:solidFill>
                          <a:effectLst/>
                        </a:rPr>
                        <a:t>49 995,00</a:t>
                      </a:r>
                      <a:r>
                        <a:rPr lang="pl-PL" sz="1400" u="sng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3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-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7898031"/>
                  </a:ext>
                </a:extLst>
              </a:tr>
              <a:tr h="309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Razem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7045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baseline="0" dirty="0">
                          <a:effectLst/>
                        </a:rPr>
                        <a:t>339 495,88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 391</a:t>
                      </a:r>
                      <a:endParaRPr lang="pl-P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Tytuł 5"/>
          <p:cNvSpPr>
            <a:spLocks noGrp="1"/>
          </p:cNvSpPr>
          <p:nvPr>
            <p:ph type="ctrTitle"/>
          </p:nvPr>
        </p:nvSpPr>
        <p:spPr>
          <a:xfrm>
            <a:off x="539552" y="640429"/>
            <a:ext cx="6179777" cy="41051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Dane liczbowe- realizacja Programu od 2012 r.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95325" y="6303901"/>
            <a:ext cx="19479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* łącznie koszt badań i koordynacji</a:t>
            </a:r>
          </a:p>
        </p:txBody>
      </p:sp>
    </p:spTree>
    <p:extLst>
      <p:ext uri="{BB962C8B-B14F-4D97-AF65-F5344CB8AC3E}">
        <p14:creationId xmlns:p14="http://schemas.microsoft.com/office/powerpoint/2010/main" val="371049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F3E261E-3964-25CB-BDEB-E3D671E490CB}"/>
              </a:ext>
            </a:extLst>
          </p:cNvPr>
          <p:cNvSpPr txBox="1"/>
          <p:nvPr/>
        </p:nvSpPr>
        <p:spPr>
          <a:xfrm>
            <a:off x="755576" y="692696"/>
            <a:ext cx="7488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 polityki zdrowotnej dofinansowany 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 środków Europejskiego Funduszu Społecznego</a:t>
            </a:r>
          </a:p>
        </p:txBody>
      </p:sp>
      <p:sp>
        <p:nvSpPr>
          <p:cNvPr id="4" name="Tytuł 5">
            <a:extLst>
              <a:ext uri="{FF2B5EF4-FFF2-40B4-BE49-F238E27FC236}">
                <a16:creationId xmlns:a16="http://schemas.microsoft.com/office/drawing/2014/main" id="{333DF447-AEBB-C66C-F646-D9A9DCCA1CC1}"/>
              </a:ext>
            </a:extLst>
          </p:cNvPr>
          <p:cNvSpPr txBox="1">
            <a:spLocks/>
          </p:cNvSpPr>
          <p:nvPr/>
        </p:nvSpPr>
        <p:spPr>
          <a:xfrm>
            <a:off x="867317" y="2492896"/>
            <a:ext cx="6984776" cy="21602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latin typeface="+mn-lt"/>
                <a:cs typeface="Calibri" panose="020F0502020204030204" pitchFamily="34" charset="0"/>
              </a:rPr>
              <a:t>Program profilaktyczny ukierunkowany na wczesne wykrywanie nowotworu jelita grubego dla osób zagrożonych przerwaniem aktywności zawodowej</a:t>
            </a:r>
            <a:endParaRPr lang="pl-PL" sz="2400" dirty="0">
              <a:latin typeface="+mn-lt"/>
              <a:ea typeface="BatangChe" panose="02030609000101010101" pitchFamily="49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59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4294967295"/>
          </p:nvPr>
        </p:nvSpPr>
        <p:spPr>
          <a:xfrm>
            <a:off x="395536" y="1556792"/>
            <a:ext cx="8247062" cy="44735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 programu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W</a:t>
            </a:r>
            <a:r>
              <a:rPr lang="pl-PL" sz="20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czesne wykrycie nowotworu jelita grubego u mieszkańców regionu będących pomiędzy 50-65 rokiem życia. 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Przedmiot programu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ykonanie badania </a:t>
            </a:r>
            <a:r>
              <a:rPr lang="pl-P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kolonoskopii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 populacji osób średniego zachorowania na raka jelita grubego. Jeśli w trakcie badania zostają stwierdzone polipy, są one usuwane co skutecznie zabezpieczy przed przekształceniem ich </a:t>
            </a:r>
            <a:r>
              <a:rPr lang="pl-PL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zmiany nowotworowe.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Adresaci programu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Osoby pomiędzy 50 – 65 rokiem życia,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które </a:t>
            </a:r>
            <a:r>
              <a:rPr lang="pl-PL" sz="20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zamieszkują na terenie województwa kujawsko-pomorskiego, </a:t>
            </a:r>
            <a:r>
              <a:rPr lang="pl-P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mają objawów klinicznych sugerujących istnienie raka jelita grubego lub są w wieku 40-49 lat i mają krewnego pierwszego stopnia, u którego rozpoznano raka jelita grubego.</a:t>
            </a:r>
            <a:endParaRPr lang="pl-PL" sz="2000" dirty="0">
              <a:effectLst/>
              <a:latin typeface="Calibri" panose="020F050202020403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pl-PL" sz="2000" dirty="0"/>
          </a:p>
        </p:txBody>
      </p:sp>
      <p:sp>
        <p:nvSpPr>
          <p:cNvPr id="6" name="Tytuł 5"/>
          <p:cNvSpPr>
            <a:spLocks noGrp="1"/>
          </p:cNvSpPr>
          <p:nvPr>
            <p:ph type="ctrTitle" idx="4294967295"/>
          </p:nvPr>
        </p:nvSpPr>
        <p:spPr>
          <a:xfrm>
            <a:off x="323528" y="476672"/>
            <a:ext cx="8352928" cy="8223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profilaktyczny ukierunkowany na wczesne wykrywanie nowotworu jelita grubego dla osób zagrożonych przerwaniem aktywności zawodowej</a:t>
            </a:r>
            <a:endParaRPr lang="pl-PL" sz="2200" dirty="0">
              <a:solidFill>
                <a:srgbClr val="0070C0"/>
              </a:solidFill>
              <a:latin typeface="Calibri" panose="020F0502020204030204" pitchFamily="34" charset="0"/>
              <a:ea typeface="BatangChe" panose="02030609000101010101" pitchFamily="49" charset="-127"/>
              <a:cs typeface="Calibri" panose="020F050202020403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2459" y="361130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04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512168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/>
              <a:t>Uchwałą nr 40/1347/14 w dniu 1 października 2014 r.  </a:t>
            </a:r>
          </a:p>
          <a:p>
            <a:pPr marL="0" indent="0" algn="ctr">
              <a:buNone/>
            </a:pPr>
            <a:r>
              <a:rPr lang="pl-PL" sz="2400" dirty="0"/>
              <a:t>Zarząd Województwa Kujawsko-Pomorskiego powołał </a:t>
            </a:r>
          </a:p>
          <a:p>
            <a:pPr marL="0" indent="0" algn="ctr">
              <a:buNone/>
            </a:pPr>
            <a:r>
              <a:rPr lang="pl-PL" sz="2400" dirty="0"/>
              <a:t>Wojewódzką Radę ds. Polityki Senioralnej </a:t>
            </a:r>
            <a:endParaRPr lang="pl-PL" sz="24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  <a:defRPr/>
            </a:pPr>
            <a:endParaRPr lang="pl-PL" sz="14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  <a:defRPr/>
            </a:pPr>
            <a:endParaRPr lang="pl-PL" sz="14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  <a:defRPr/>
            </a:pPr>
            <a:endParaRPr lang="pl-PL" sz="14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971600" y="332656"/>
            <a:ext cx="69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</a:rPr>
              <a:t>WOJEWÓDZKA RADA 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>
                <a:solidFill>
                  <a:srgbClr val="0070C0"/>
                </a:solidFill>
              </a:rPr>
              <a:t>DS. POLITYKI SENIORALNEJ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04038" y="3573016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/>
              <a:t>Wojewódzka Rada ds. Polityki Senioralnej jest organem opiniodawczo-doradczym dostarczającym informacji na temat sposobów </a:t>
            </a:r>
            <a:br>
              <a:rPr lang="pl-PL" sz="2200" dirty="0"/>
            </a:br>
            <a:r>
              <a:rPr lang="pl-PL" sz="2200" dirty="0"/>
              <a:t>i kierunków strategii społecznej w odniesieniu środowiska ludzi starszych i podejmowaniu różnego rodzaju działań i przedsięwzięć, zmierzających do przebudowy przestrzeni społecznej, aby była przyjazna mieszkańcom regionu.</a:t>
            </a:r>
          </a:p>
        </p:txBody>
      </p:sp>
    </p:spTree>
    <p:extLst>
      <p:ext uri="{BB962C8B-B14F-4D97-AF65-F5344CB8AC3E}">
        <p14:creationId xmlns:p14="http://schemas.microsoft.com/office/powerpoint/2010/main" val="2206540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2459" y="356737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5C4CAD8-766D-43D8-887D-1B8853B050A0}"/>
              </a:ext>
            </a:extLst>
          </p:cNvPr>
          <p:cNvSpPr txBox="1"/>
          <p:nvPr/>
        </p:nvSpPr>
        <p:spPr>
          <a:xfrm>
            <a:off x="755576" y="908720"/>
            <a:ext cx="719522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Okres realizacji programu: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od 2018 r. do końca grudnia 2023.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 Programie wzięło udział 13 placówek medycznych.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 ramach realizacji Programu zaplanowano 24.893 badania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kolonoskopii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Do końca maja 2022 r. przebadano 16 311 osób. </a:t>
            </a: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Obecnie jeszcze 6 realizatorów kontynuuje badania </a:t>
            </a:r>
            <a:r>
              <a:rPr lang="pl-P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kolonoskopii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 Brodnicy, Grudziądzu, Bydgoszczy, Tucholi i Świeciu.</a:t>
            </a: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Okres oczekiwania na badanie to średnio 2-3 tyg.</a:t>
            </a:r>
          </a:p>
          <a:p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Środki przeznaczone na realizację projektu: 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18 623 658 zł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20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31612" cy="114300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solidFill>
                  <a:srgbClr val="0070C0"/>
                </a:solidFill>
                <a:latin typeface="+mn-lt"/>
              </a:rPr>
              <a:t>Przeciwdziałanie wykluczeniu cyfrowemu na terenie Województwa Kujawsko-Pomorskiego – I </a:t>
            </a:r>
            <a:r>
              <a:rPr lang="pl-PL" sz="2400" b="1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pl-PL" sz="2400" b="1" dirty="0">
                <a:solidFill>
                  <a:srgbClr val="0070C0"/>
                </a:solidFill>
                <a:latin typeface="+mn-lt"/>
              </a:rPr>
              <a:t> II edycja</a:t>
            </a:r>
            <a:endParaRPr lang="pl-PL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1" y="1556792"/>
            <a:ext cx="8892479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/>
              <a:t>	Województwo do września 2021r. realizowało również projekt pn. „Przeciwdziałanie wykluczeniu cyfrowemu na terenie województwa kujawsko-pomorskiego – I </a:t>
            </a:r>
            <a:r>
              <a:rPr lang="pl-PL" sz="2000" b="1" dirty="0" err="1"/>
              <a:t>i</a:t>
            </a:r>
            <a:r>
              <a:rPr lang="pl-PL" sz="2000" b="1" dirty="0"/>
              <a:t> II edycja” w ramach działania 8.3. „Przeciwdziałanie wykluczeniu cyfrowemu”</a:t>
            </a:r>
          </a:p>
          <a:p>
            <a:r>
              <a:rPr lang="pl-PL" sz="2000" dirty="0"/>
              <a:t>Celem projektu było likwidowanie wykluczenia cyfrowego na terenie województwa kujawsko-pomorskiego poprzez zapewnienie dostępu do </a:t>
            </a:r>
            <a:r>
              <a:rPr lang="pl-PL" sz="2000" dirty="0" err="1"/>
              <a:t>internetu</a:t>
            </a:r>
            <a:r>
              <a:rPr lang="pl-PL" sz="2000" dirty="0"/>
              <a:t>, technologii informacyjnych i wiedzy mieszkańcom województwa.</a:t>
            </a:r>
            <a:endParaRPr lang="pl-PL" sz="2000" b="1" dirty="0"/>
          </a:p>
          <a:p>
            <a:r>
              <a:rPr lang="pl-PL" sz="2000" dirty="0"/>
              <a:t>Wsparcia udzielono 3885 Beneficjentom, znajdującym się w trudnej sytuacji materialnej osobom starszym oraz niepełnosprawnym, w tym niewidomym.</a:t>
            </a:r>
          </a:p>
          <a:p>
            <a:r>
              <a:rPr lang="pl-PL" sz="2000" dirty="0"/>
              <a:t>Dodatkowo sprzęt  dostosowano do wymogów osób niepełnosprawnych  - </a:t>
            </a:r>
            <a:br>
              <a:rPr lang="pl-PL" sz="2000" dirty="0"/>
            </a:br>
            <a:r>
              <a:rPr lang="pl-PL" sz="2000" dirty="0"/>
              <a:t>w zależności od rodzaju niepełnosprawności, dla osób niewidomych zakupiono linijki brajlowskie i specjalistyczne oprogramowanie.</a:t>
            </a:r>
          </a:p>
          <a:p>
            <a:r>
              <a:rPr lang="pl-PL" sz="2000" dirty="0"/>
              <a:t>Wartość projektu to kwota ponad 26 milionów złotych.  Projekt finansowany jest w 100% ze środków Europejskiego Funduszu Rozwoju Regionalnego</a:t>
            </a:r>
          </a:p>
          <a:p>
            <a:pPr>
              <a:buNone/>
            </a:pPr>
            <a:r>
              <a:rPr lang="pl-PL" sz="2000" dirty="0"/>
              <a:t/>
            </a:r>
            <a:br>
              <a:rPr lang="pl-PL" sz="2000" dirty="0"/>
            </a:b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53284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578444" y="-20884"/>
            <a:ext cx="7715336" cy="1371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475C934-58E3-4877-84FC-58546C2694F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55576" y="1700808"/>
            <a:ext cx="7918450" cy="45751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+mn-lt"/>
              </a:rPr>
              <a:t>Dziękuję za uwagę</a:t>
            </a:r>
            <a:r>
              <a:rPr lang="pl-PL" dirty="0">
                <a:latin typeface="+mn-lt"/>
              </a:rPr>
              <a:t/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/>
            </a:r>
            <a:br>
              <a:rPr lang="pl-PL" dirty="0">
                <a:latin typeface="+mn-lt"/>
              </a:rPr>
            </a:br>
            <a:r>
              <a:rPr lang="pl-PL" dirty="0">
                <a:solidFill>
                  <a:srgbClr val="0070C0"/>
                </a:solidFill>
                <a:latin typeface="+mn-lt"/>
              </a:rPr>
              <a:t>Krystyna Żejmo-Wysocka</a:t>
            </a:r>
            <a:r>
              <a:rPr lang="pl-PL" dirty="0">
                <a:latin typeface="+mn-lt"/>
              </a:rPr>
              <a:t/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/>
            </a:r>
            <a:br>
              <a:rPr lang="pl-PL" dirty="0">
                <a:latin typeface="+mn-lt"/>
              </a:rPr>
            </a:br>
            <a:r>
              <a:rPr lang="pl-PL" sz="2200" dirty="0">
                <a:latin typeface="+mn-lt"/>
              </a:rPr>
              <a:t>Dyrektor Departamentu Spraw Społecznych i Zdrowia</a:t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/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/>
            </a:r>
            <a:br>
              <a:rPr lang="pl-PL" sz="2200" dirty="0">
                <a:latin typeface="+mn-lt"/>
              </a:rPr>
            </a:br>
            <a:r>
              <a:rPr lang="pl-PL" sz="2200" dirty="0">
                <a:latin typeface="+mn-lt"/>
              </a:rPr>
              <a:t>Urząd Marszałkowski Województwa Kujawsko-Pomorskiego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91" y="461391"/>
            <a:ext cx="2220892" cy="68317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60" y="17452"/>
            <a:ext cx="3287829" cy="157105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66" y="431122"/>
            <a:ext cx="1487427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5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/>
              <a:t>Kandydaci do Rady zostali wyłonieni w trybie otwartego naboru ofert spośród organizacji pozarządowych działających na rzecz osób w wieku senioralnym, klubów seniora, uniwersytetów trzeciego wieku i innych instytucji działających na rzecz osób starszych. Kadencja członków rady trwa5 lat, licząc od daty powołania.</a:t>
            </a:r>
          </a:p>
          <a:p>
            <a:pPr marL="0" indent="0" algn="ctr">
              <a:buNone/>
            </a:pPr>
            <a:endParaRPr lang="pl-PL" sz="2600" dirty="0"/>
          </a:p>
          <a:p>
            <a:pPr marL="0" indent="0" algn="ctr">
              <a:buNone/>
            </a:pPr>
            <a:r>
              <a:rPr lang="pl-PL" sz="2600" dirty="0"/>
              <a:t>I kadencja Rady powołana na lata 2014-2019 </a:t>
            </a:r>
            <a:br>
              <a:rPr lang="pl-PL" sz="2600" dirty="0"/>
            </a:br>
            <a:r>
              <a:rPr lang="pl-PL" sz="2600" dirty="0"/>
              <a:t>liczyła 19 członków</a:t>
            </a:r>
          </a:p>
          <a:p>
            <a:pPr marL="0" indent="0" algn="ctr">
              <a:buNone/>
            </a:pPr>
            <a:endParaRPr lang="pl-PL" sz="2600" dirty="0"/>
          </a:p>
          <a:p>
            <a:pPr marL="0" indent="0" algn="ctr">
              <a:buNone/>
            </a:pPr>
            <a:r>
              <a:rPr lang="pl-PL" sz="2600" dirty="0"/>
              <a:t>II kadencja Rady powołana na lata 2019-2024 </a:t>
            </a:r>
            <a:br>
              <a:rPr lang="pl-PL" sz="2600" dirty="0"/>
            </a:br>
            <a:r>
              <a:rPr lang="pl-PL" sz="2600" dirty="0"/>
              <a:t>liczy 17 członków</a:t>
            </a:r>
            <a:br>
              <a:rPr lang="pl-PL" sz="2600" dirty="0"/>
            </a:br>
            <a:endParaRPr lang="pl-PL" sz="26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  <a:defRPr/>
            </a:pPr>
            <a:endParaRPr lang="pl-PL" sz="14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  <a:defRPr/>
            </a:pPr>
            <a:endParaRPr lang="pl-PL" sz="14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  <a:defRPr/>
            </a:pPr>
            <a:endParaRPr lang="pl-PL" sz="14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812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zawartości 1"/>
          <p:cNvSpPr>
            <a:spLocks noGrp="1"/>
          </p:cNvSpPr>
          <p:nvPr>
            <p:ph idx="1"/>
          </p:nvPr>
        </p:nvSpPr>
        <p:spPr>
          <a:xfrm>
            <a:off x="323528" y="764704"/>
            <a:ext cx="8280920" cy="720080"/>
          </a:xfrm>
        </p:spPr>
        <p:txBody>
          <a:bodyPr>
            <a:noAutofit/>
          </a:bodyPr>
          <a:lstStyle/>
          <a:p>
            <a:pPr marL="390525" lvl="1" indent="-381000" algn="ctr">
              <a:buNone/>
            </a:pPr>
            <a:r>
              <a:rPr lang="pl-PL" sz="3200" b="1" dirty="0">
                <a:solidFill>
                  <a:srgbClr val="0070C0"/>
                </a:solidFill>
              </a:rPr>
              <a:t>Członkowie </a:t>
            </a:r>
            <a:r>
              <a:rPr lang="pl-PL" sz="3200" b="1" dirty="0" err="1">
                <a:solidFill>
                  <a:srgbClr val="0070C0"/>
                </a:solidFill>
              </a:rPr>
              <a:t>WRdsPS</a:t>
            </a:r>
            <a:r>
              <a:rPr lang="pl-PL" sz="3200" b="1" dirty="0">
                <a:solidFill>
                  <a:srgbClr val="0070C0"/>
                </a:solidFill>
              </a:rPr>
              <a:t> powołani na I kadencję</a:t>
            </a:r>
          </a:p>
        </p:txBody>
      </p:sp>
      <p:pic>
        <p:nvPicPr>
          <p:cNvPr id="29699" name="Picture 6" descr="_MG_6084a"/>
          <p:cNvPicPr>
            <a:picLocks noChangeAspect="1" noChangeArrowheads="1"/>
          </p:cNvPicPr>
          <p:nvPr/>
        </p:nvPicPr>
        <p:blipFill>
          <a:blip r:embed="rId3" cstate="print"/>
          <a:srcRect t="15988" b="694"/>
          <a:stretch>
            <a:fillRect/>
          </a:stretch>
        </p:blipFill>
        <p:spPr bwMode="auto">
          <a:xfrm>
            <a:off x="755576" y="1700809"/>
            <a:ext cx="7488832" cy="421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30796" y="152636"/>
            <a:ext cx="7682408" cy="936104"/>
          </a:xfrm>
        </p:spPr>
        <p:txBody>
          <a:bodyPr>
            <a:normAutofit/>
          </a:bodyPr>
          <a:lstStyle/>
          <a:p>
            <a:pPr algn="just"/>
            <a:r>
              <a:rPr lang="pl-PL" sz="3200" b="1" dirty="0">
                <a:solidFill>
                  <a:srgbClr val="0070C0"/>
                </a:solidFill>
                <a:latin typeface="+mn-lt"/>
              </a:rPr>
              <a:t>Członkowie </a:t>
            </a:r>
            <a:r>
              <a:rPr lang="pl-PL" sz="3200" b="1" dirty="0" err="1">
                <a:solidFill>
                  <a:srgbClr val="0070C0"/>
                </a:solidFill>
                <a:latin typeface="+mn-lt"/>
              </a:rPr>
              <a:t>WRdsPS</a:t>
            </a:r>
            <a:r>
              <a:rPr lang="pl-PL" sz="3200" b="1" dirty="0">
                <a:solidFill>
                  <a:srgbClr val="0070C0"/>
                </a:solidFill>
                <a:latin typeface="+mn-lt"/>
              </a:rPr>
              <a:t> powołani na II kadencję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FA34353-93F0-42C7-992A-AB019FFAC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1" y="1340768"/>
            <a:ext cx="734389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49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ymbol zastępczy zawartości 1"/>
          <p:cNvSpPr>
            <a:spLocks noGrp="1"/>
          </p:cNvSpPr>
          <p:nvPr>
            <p:ph idx="1"/>
          </p:nvPr>
        </p:nvSpPr>
        <p:spPr>
          <a:xfrm>
            <a:off x="299968" y="1196752"/>
            <a:ext cx="4967287" cy="5183187"/>
          </a:xfrm>
        </p:spPr>
        <p:txBody>
          <a:bodyPr/>
          <a:lstStyle/>
          <a:p>
            <a:pPr marL="0" indent="0">
              <a:buNone/>
            </a:pPr>
            <a:r>
              <a:rPr lang="pl-PL" sz="2200" dirty="0"/>
              <a:t>26 listopada 2014 r. odbyło się </a:t>
            </a:r>
            <a:br>
              <a:rPr lang="pl-PL" sz="2200" dirty="0"/>
            </a:br>
            <a:r>
              <a:rPr lang="pl-PL" sz="2200" dirty="0"/>
              <a:t>I posiedzenie Wojewódzkiej Rady ds. Polityki Senioralnej przy Marszałku Województwa Kujawsko-Pomorskiego.  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200" dirty="0"/>
              <a:t>Uroczyste wręczenie nominacji z rąk Marszałka Piotra </a:t>
            </a:r>
            <a:r>
              <a:rPr lang="pl-PL" sz="2200" dirty="0" err="1"/>
              <a:t>Całbeckiego</a:t>
            </a:r>
            <a:r>
              <a:rPr lang="pl-PL" sz="2200" dirty="0"/>
              <a:t> członkom Rady ds. Polityki Senioralnej odbyło się </a:t>
            </a:r>
            <a:br>
              <a:rPr lang="pl-PL" sz="2200" dirty="0"/>
            </a:br>
            <a:r>
              <a:rPr lang="pl-PL" sz="2200" dirty="0"/>
              <a:t>13 listopada 2014 r.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200" dirty="0"/>
              <a:t>Od tej pory zgodnie z regulaminem posiedzenia odbywają się raz na kwartał.</a:t>
            </a:r>
          </a:p>
        </p:txBody>
      </p:sp>
      <p:pic>
        <p:nvPicPr>
          <p:cNvPr id="30723" name="Picture 4" descr="DSCF5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157" y="1704975"/>
            <a:ext cx="31908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88E0D-CEB5-4DCE-8E03-8D279AF81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70317"/>
            <a:ext cx="8424936" cy="2376264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400" dirty="0"/>
              <a:t>Pierwsze spotkanie II kadencji odbyło się 14 listopada 2019 r. </a:t>
            </a:r>
            <a:br>
              <a:rPr lang="pl-PL" sz="2400" dirty="0"/>
            </a:br>
            <a:r>
              <a:rPr lang="pl-PL" sz="2400" dirty="0"/>
              <a:t>Podczas posiedzenia dokonano uroczystego wręczenia podziękowań członkom ustępującej Rady I kadencji oraz wręczenie nominacji członkom Rady II kadencji. </a:t>
            </a:r>
            <a:br>
              <a:rPr lang="pl-PL" sz="2400" dirty="0"/>
            </a:br>
            <a:r>
              <a:rPr lang="pl-PL" sz="2400" dirty="0"/>
              <a:t>Omówiono działania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Wojewódzkiej Rady ds. Polityki Senioralnej przy Marszałku Województwa Kujawsko-Pomorskiego I kadencji w latach 2014-2019.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84EE3C-4284-4F55-AEB5-65CA0CC94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46581"/>
            <a:ext cx="5595248" cy="37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88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lvl="0" indent="0" algn="ctr">
              <a:buNone/>
              <a:defRPr/>
            </a:pPr>
            <a:endParaRPr lang="pl-PL" sz="14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  <a:defRPr/>
            </a:pPr>
            <a:endParaRPr lang="pl-PL" sz="14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  <a:defRPr/>
            </a:pPr>
            <a:endParaRPr lang="pl-PL" sz="14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  <a:defRPr/>
            </a:pPr>
            <a:endParaRPr lang="pl-PL" sz="1400" dirty="0">
              <a:solidFill>
                <a:prstClr val="black">
                  <a:tint val="75000"/>
                </a:prstClr>
              </a:solidFill>
            </a:endParaRP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755576" y="1499138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3200" dirty="0"/>
              <a:t>- </a:t>
            </a:r>
            <a:r>
              <a:rPr lang="pl-PL" altLang="pl-PL" sz="3000" dirty="0"/>
              <a:t>budżet województwa,</a:t>
            </a:r>
          </a:p>
          <a:p>
            <a:r>
              <a:rPr lang="pl-PL" altLang="pl-PL" sz="3000" dirty="0"/>
              <a:t>- środki PFRON będące w dyspozycji województwa,</a:t>
            </a:r>
          </a:p>
          <a:p>
            <a:r>
              <a:rPr lang="pl-PL" altLang="pl-PL" sz="3000" dirty="0"/>
              <a:t>- środki Regionalnego Programu Operacyjnego Województwa Kujawsko-Pomorskiego na lata 2014-2020,</a:t>
            </a:r>
          </a:p>
          <a:p>
            <a:endParaRPr lang="pl-PL" altLang="pl-PL" sz="1600" dirty="0"/>
          </a:p>
          <a:p>
            <a:r>
              <a:rPr lang="pl-PL" altLang="pl-PL" sz="3000" dirty="0"/>
              <a:t>a w nowej perspektywie finansowania:</a:t>
            </a:r>
          </a:p>
          <a:p>
            <a:r>
              <a:rPr lang="pl-PL" altLang="pl-PL" sz="3000" dirty="0"/>
              <a:t>- środki pochodzące z Programu Regionalnego Fundusze Europejskie dla Kujawsko-Pomorskiego </a:t>
            </a:r>
            <a:r>
              <a:rPr lang="pl-PL" altLang="pl-PL" sz="3000" dirty="0" smtClean="0"/>
              <a:t>2021-2027.</a:t>
            </a:r>
            <a:endParaRPr lang="pl-PL" altLang="pl-PL" sz="3000" dirty="0"/>
          </a:p>
          <a:p>
            <a:pPr marL="457200" indent="-457200">
              <a:buFontTx/>
              <a:buChar char="-"/>
            </a:pPr>
            <a:endParaRPr lang="pl-PL" altLang="pl-PL" sz="3200" dirty="0"/>
          </a:p>
          <a:p>
            <a:pPr algn="ctr"/>
            <a:endParaRPr lang="pl-PL" altLang="pl-PL" sz="3200" b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27584" y="270727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70C0"/>
                </a:solidFill>
              </a:rPr>
              <a:t>Źródła wsparcia prowadzonej przez Województwo polityki senioralnej:</a:t>
            </a:r>
          </a:p>
        </p:txBody>
      </p:sp>
    </p:spTree>
    <p:extLst>
      <p:ext uri="{BB962C8B-B14F-4D97-AF65-F5344CB8AC3E}">
        <p14:creationId xmlns:p14="http://schemas.microsoft.com/office/powerpoint/2010/main" val="344812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D9A78"/>
    </a:accent1>
    <a:accent2>
      <a:srgbClr val="8BC145"/>
    </a:accent2>
    <a:accent3>
      <a:srgbClr val="36AFCE"/>
    </a:accent3>
    <a:accent4>
      <a:srgbClr val="1D6FA9"/>
    </a:accent4>
    <a:accent5>
      <a:srgbClr val="B74919"/>
    </a:accent5>
    <a:accent6>
      <a:srgbClr val="F19D19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2316</Words>
  <Application>Microsoft Office PowerPoint</Application>
  <PresentationFormat>Pokaz na ekranie (4:3)</PresentationFormat>
  <Paragraphs>351</Paragraphs>
  <Slides>32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1" baseType="lpstr">
      <vt:lpstr>Arial</vt:lpstr>
      <vt:lpstr>Batang</vt:lpstr>
      <vt:lpstr>BatangChe</vt:lpstr>
      <vt:lpstr>Calibri</vt:lpstr>
      <vt:lpstr>Calibri Light</vt:lpstr>
      <vt:lpstr>Lato</vt:lpstr>
      <vt:lpstr>Lato Heavy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Członkowie WRdsPS powołani na II kadencję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Projekt „Inicjatywy w zakresie usług społecznych realizowane przez NGO”</vt:lpstr>
      <vt:lpstr>Prezentacja programu PowerPoint</vt:lpstr>
      <vt:lpstr>Prezentacja programu PowerPoint</vt:lpstr>
      <vt:lpstr>       Kujawsko-Pomorska niebieska linia</vt:lpstr>
      <vt:lpstr>  PROGRAMY ZDROWOTNE DLA SENIORÓW</vt:lpstr>
      <vt:lpstr>Bransoletki Życia</vt:lpstr>
      <vt:lpstr>Prezentacja programu PowerPoint</vt:lpstr>
      <vt:lpstr>Program profilaktyki zakażeń pneumokokowych wśród osób dorosłych w oparciu o szczepienia przeciwko pneumokokom  w województwie kujawsko-pomorskim </vt:lpstr>
      <vt:lpstr>Dane liczbowe – realizacja Programu od 2016 r.</vt:lpstr>
      <vt:lpstr>Prezentacja programu PowerPoint</vt:lpstr>
      <vt:lpstr>Prezentacja programu PowerPoint</vt:lpstr>
      <vt:lpstr>Dane liczbowe – realizacja Programu od 2018 r.</vt:lpstr>
      <vt:lpstr>Prezentacja programu PowerPoint</vt:lpstr>
      <vt:lpstr>Prezentacja programu PowerPoint</vt:lpstr>
      <vt:lpstr>Dane liczbowe- realizacja Programu od 2012 r.</vt:lpstr>
      <vt:lpstr>Prezentacja programu PowerPoint</vt:lpstr>
      <vt:lpstr>Program profilaktyczny ukierunkowany na wczesne wykrywanie nowotworu jelita grubego dla osób zagrożonych przerwaniem aktywności zawodowej</vt:lpstr>
      <vt:lpstr>Prezentacja programu PowerPoint</vt:lpstr>
      <vt:lpstr>Przeciwdziałanie wykluczeniu cyfrowemu na terenie Województwa Kujawsko-Pomorskiego – I i II edycja</vt:lpstr>
      <vt:lpstr>Dziękuję za uwagę  Krystyna Żejmo-Wysocka  Dyrektor Departamentu Spraw Społecznych i Zdrowia   Urząd Marszałkowski Województwa Kujawsko-Pomorskiego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aszumski</dc:creator>
  <cp:lastModifiedBy>Pracownik</cp:lastModifiedBy>
  <cp:revision>266</cp:revision>
  <cp:lastPrinted>2018-04-04T05:25:28Z</cp:lastPrinted>
  <dcterms:created xsi:type="dcterms:W3CDTF">2017-11-28T14:20:49Z</dcterms:created>
  <dcterms:modified xsi:type="dcterms:W3CDTF">2022-11-24T12:58:20Z</dcterms:modified>
</cp:coreProperties>
</file>