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68" r:id="rId2"/>
    <p:sldMasterId id="2147483804" r:id="rId3"/>
    <p:sldMasterId id="2147483876" r:id="rId4"/>
    <p:sldMasterId id="2147483924" r:id="rId5"/>
    <p:sldMasterId id="2147483948" r:id="rId6"/>
    <p:sldMasterId id="2147483960" r:id="rId7"/>
    <p:sldMasterId id="2147483972" r:id="rId8"/>
    <p:sldMasterId id="2147483996" r:id="rId9"/>
    <p:sldMasterId id="2147484020" r:id="rId10"/>
    <p:sldMasterId id="2147484032" r:id="rId11"/>
  </p:sldMasterIdLst>
  <p:notesMasterIdLst>
    <p:notesMasterId r:id="rId128"/>
  </p:notesMasterIdLst>
  <p:sldIdLst>
    <p:sldId id="344" r:id="rId12"/>
    <p:sldId id="604" r:id="rId13"/>
    <p:sldId id="349" r:id="rId14"/>
    <p:sldId id="345" r:id="rId15"/>
    <p:sldId id="350" r:id="rId16"/>
    <p:sldId id="572" r:id="rId17"/>
    <p:sldId id="569" r:id="rId18"/>
    <p:sldId id="571" r:id="rId19"/>
    <p:sldId id="596" r:id="rId20"/>
    <p:sldId id="354" r:id="rId21"/>
    <p:sldId id="355" r:id="rId22"/>
    <p:sldId id="356" r:id="rId23"/>
    <p:sldId id="402" r:id="rId24"/>
    <p:sldId id="361" r:id="rId25"/>
    <p:sldId id="362" r:id="rId26"/>
    <p:sldId id="364" r:id="rId27"/>
    <p:sldId id="365" r:id="rId28"/>
    <p:sldId id="369" r:id="rId29"/>
    <p:sldId id="372" r:id="rId30"/>
    <p:sldId id="370" r:id="rId31"/>
    <p:sldId id="532" r:id="rId32"/>
    <p:sldId id="374" r:id="rId33"/>
    <p:sldId id="376" r:id="rId34"/>
    <p:sldId id="377" r:id="rId35"/>
    <p:sldId id="378" r:id="rId36"/>
    <p:sldId id="384" r:id="rId37"/>
    <p:sldId id="383" r:id="rId38"/>
    <p:sldId id="386" r:id="rId39"/>
    <p:sldId id="391" r:id="rId40"/>
    <p:sldId id="390" r:id="rId41"/>
    <p:sldId id="392" r:id="rId42"/>
    <p:sldId id="576" r:id="rId43"/>
    <p:sldId id="577" r:id="rId44"/>
    <p:sldId id="586" r:id="rId45"/>
    <p:sldId id="585" r:id="rId46"/>
    <p:sldId id="594" r:id="rId47"/>
    <p:sldId id="593" r:id="rId48"/>
    <p:sldId id="592" r:id="rId49"/>
    <p:sldId id="591" r:id="rId50"/>
    <p:sldId id="590" r:id="rId51"/>
    <p:sldId id="589" r:id="rId52"/>
    <p:sldId id="588" r:id="rId53"/>
    <p:sldId id="587" r:id="rId54"/>
    <p:sldId id="578" r:id="rId55"/>
    <p:sldId id="595" r:id="rId56"/>
    <p:sldId id="347" r:id="rId57"/>
    <p:sldId id="504" r:id="rId58"/>
    <p:sldId id="506" r:id="rId59"/>
    <p:sldId id="509" r:id="rId60"/>
    <p:sldId id="510" r:id="rId61"/>
    <p:sldId id="511" r:id="rId62"/>
    <p:sldId id="512" r:id="rId63"/>
    <p:sldId id="513" r:id="rId64"/>
    <p:sldId id="514" r:id="rId65"/>
    <p:sldId id="515" r:id="rId66"/>
    <p:sldId id="517" r:id="rId67"/>
    <p:sldId id="520" r:id="rId68"/>
    <p:sldId id="521" r:id="rId69"/>
    <p:sldId id="523" r:id="rId70"/>
    <p:sldId id="524" r:id="rId71"/>
    <p:sldId id="525" r:id="rId72"/>
    <p:sldId id="526" r:id="rId73"/>
    <p:sldId id="527" r:id="rId74"/>
    <p:sldId id="533" r:id="rId75"/>
    <p:sldId id="598" r:id="rId76"/>
    <p:sldId id="600" r:id="rId77"/>
    <p:sldId id="599" r:id="rId78"/>
    <p:sldId id="400" r:id="rId79"/>
    <p:sldId id="388" r:id="rId80"/>
    <p:sldId id="261" r:id="rId81"/>
    <p:sldId id="401" r:id="rId82"/>
    <p:sldId id="529" r:id="rId83"/>
    <p:sldId id="394" r:id="rId84"/>
    <p:sldId id="265" r:id="rId85"/>
    <p:sldId id="399" r:id="rId86"/>
    <p:sldId id="407" r:id="rId87"/>
    <p:sldId id="536" r:id="rId88"/>
    <p:sldId id="537" r:id="rId89"/>
    <p:sldId id="538" r:id="rId90"/>
    <p:sldId id="539" r:id="rId91"/>
    <p:sldId id="540" r:id="rId92"/>
    <p:sldId id="541" r:id="rId93"/>
    <p:sldId id="542" r:id="rId94"/>
    <p:sldId id="543" r:id="rId95"/>
    <p:sldId id="544" r:id="rId96"/>
    <p:sldId id="545" r:id="rId97"/>
    <p:sldId id="546" r:id="rId98"/>
    <p:sldId id="547" r:id="rId99"/>
    <p:sldId id="548" r:id="rId100"/>
    <p:sldId id="549" r:id="rId101"/>
    <p:sldId id="550" r:id="rId102"/>
    <p:sldId id="551" r:id="rId103"/>
    <p:sldId id="563" r:id="rId104"/>
    <p:sldId id="552" r:id="rId105"/>
    <p:sldId id="553" r:id="rId106"/>
    <p:sldId id="559" r:id="rId107"/>
    <p:sldId id="450" r:id="rId108"/>
    <p:sldId id="470" r:id="rId109"/>
    <p:sldId id="495" r:id="rId110"/>
    <p:sldId id="496" r:id="rId111"/>
    <p:sldId id="580" r:id="rId112"/>
    <p:sldId id="558" r:id="rId113"/>
    <p:sldId id="602" r:id="rId114"/>
    <p:sldId id="582" r:id="rId115"/>
    <p:sldId id="497" r:id="rId116"/>
    <p:sldId id="498" r:id="rId117"/>
    <p:sldId id="555" r:id="rId118"/>
    <p:sldId id="565" r:id="rId119"/>
    <p:sldId id="499" r:id="rId120"/>
    <p:sldId id="500" r:id="rId121"/>
    <p:sldId id="557" r:id="rId122"/>
    <p:sldId id="601" r:id="rId123"/>
    <p:sldId id="554" r:id="rId124"/>
    <p:sldId id="535" r:id="rId125"/>
    <p:sldId id="556" r:id="rId126"/>
    <p:sldId id="567" r:id="rId1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0B80D897-E946-4685-8D56-2639C4B9EB98}">
          <p14:sldIdLst>
            <p14:sldId id="344"/>
            <p14:sldId id="604"/>
            <p14:sldId id="349"/>
            <p14:sldId id="345"/>
            <p14:sldId id="350"/>
            <p14:sldId id="572"/>
            <p14:sldId id="569"/>
            <p14:sldId id="571"/>
            <p14:sldId id="596"/>
            <p14:sldId id="354"/>
            <p14:sldId id="355"/>
            <p14:sldId id="356"/>
            <p14:sldId id="402"/>
            <p14:sldId id="361"/>
            <p14:sldId id="362"/>
            <p14:sldId id="364"/>
            <p14:sldId id="365"/>
            <p14:sldId id="369"/>
            <p14:sldId id="372"/>
            <p14:sldId id="370"/>
            <p14:sldId id="532"/>
            <p14:sldId id="374"/>
            <p14:sldId id="376"/>
            <p14:sldId id="377"/>
            <p14:sldId id="378"/>
            <p14:sldId id="384"/>
            <p14:sldId id="383"/>
            <p14:sldId id="386"/>
            <p14:sldId id="391"/>
            <p14:sldId id="390"/>
            <p14:sldId id="392"/>
            <p14:sldId id="576"/>
            <p14:sldId id="577"/>
            <p14:sldId id="586"/>
            <p14:sldId id="585"/>
            <p14:sldId id="594"/>
            <p14:sldId id="593"/>
            <p14:sldId id="592"/>
            <p14:sldId id="591"/>
            <p14:sldId id="590"/>
            <p14:sldId id="589"/>
            <p14:sldId id="588"/>
            <p14:sldId id="587"/>
            <p14:sldId id="578"/>
            <p14:sldId id="595"/>
            <p14:sldId id="347"/>
            <p14:sldId id="504"/>
            <p14:sldId id="506"/>
            <p14:sldId id="509"/>
            <p14:sldId id="510"/>
            <p14:sldId id="511"/>
            <p14:sldId id="512"/>
            <p14:sldId id="513"/>
            <p14:sldId id="514"/>
            <p14:sldId id="515"/>
            <p14:sldId id="517"/>
            <p14:sldId id="520"/>
            <p14:sldId id="521"/>
            <p14:sldId id="523"/>
            <p14:sldId id="524"/>
            <p14:sldId id="525"/>
            <p14:sldId id="526"/>
            <p14:sldId id="527"/>
            <p14:sldId id="533"/>
            <p14:sldId id="598"/>
            <p14:sldId id="600"/>
            <p14:sldId id="599"/>
            <p14:sldId id="400"/>
            <p14:sldId id="388"/>
            <p14:sldId id="261"/>
            <p14:sldId id="401"/>
            <p14:sldId id="529"/>
            <p14:sldId id="394"/>
            <p14:sldId id="265"/>
            <p14:sldId id="399"/>
            <p14:sldId id="407"/>
            <p14:sldId id="536"/>
            <p14:sldId id="537"/>
            <p14:sldId id="538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551"/>
            <p14:sldId id="563"/>
            <p14:sldId id="552"/>
            <p14:sldId id="553"/>
            <p14:sldId id="559"/>
            <p14:sldId id="450"/>
            <p14:sldId id="470"/>
            <p14:sldId id="495"/>
            <p14:sldId id="496"/>
            <p14:sldId id="580"/>
            <p14:sldId id="558"/>
            <p14:sldId id="602"/>
            <p14:sldId id="582"/>
            <p14:sldId id="497"/>
            <p14:sldId id="498"/>
            <p14:sldId id="555"/>
            <p14:sldId id="565"/>
            <p14:sldId id="499"/>
            <p14:sldId id="500"/>
            <p14:sldId id="557"/>
            <p14:sldId id="601"/>
            <p14:sldId id="554"/>
            <p14:sldId id="535"/>
            <p14:sldId id="556"/>
            <p14:sldId id="56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82" autoAdjust="0"/>
  </p:normalViewPr>
  <p:slideViewPr>
    <p:cSldViewPr>
      <p:cViewPr>
        <p:scale>
          <a:sx n="71" d="100"/>
          <a:sy n="71" d="100"/>
        </p:scale>
        <p:origin x="-1272" y="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2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13" Type="http://schemas.openxmlformats.org/officeDocument/2006/relationships/slide" Target="slides/slide102.xml"/><Relationship Id="rId118" Type="http://schemas.openxmlformats.org/officeDocument/2006/relationships/slide" Target="slides/slide107.xml"/><Relationship Id="rId126" Type="http://schemas.openxmlformats.org/officeDocument/2006/relationships/slide" Target="slides/slide11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16" Type="http://schemas.openxmlformats.org/officeDocument/2006/relationships/slide" Target="slides/slide105.xml"/><Relationship Id="rId124" Type="http://schemas.openxmlformats.org/officeDocument/2006/relationships/slide" Target="slides/slide113.xml"/><Relationship Id="rId129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11" Type="http://schemas.openxmlformats.org/officeDocument/2006/relationships/slide" Target="slides/slide10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14" Type="http://schemas.openxmlformats.org/officeDocument/2006/relationships/slide" Target="slides/slide103.xml"/><Relationship Id="rId119" Type="http://schemas.openxmlformats.org/officeDocument/2006/relationships/slide" Target="slides/slide108.xml"/><Relationship Id="rId127" Type="http://schemas.openxmlformats.org/officeDocument/2006/relationships/slide" Target="slides/slide11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slide" Target="slides/slide109.xml"/><Relationship Id="rId125" Type="http://schemas.openxmlformats.org/officeDocument/2006/relationships/slide" Target="slides/slide11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131" Type="http://schemas.openxmlformats.org/officeDocument/2006/relationships/theme" Target="theme/theme1.xml"/><Relationship Id="rId61" Type="http://schemas.openxmlformats.org/officeDocument/2006/relationships/slide" Target="slides/slide50.xml"/><Relationship Id="rId82" Type="http://schemas.openxmlformats.org/officeDocument/2006/relationships/slide" Target="slides/slide7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2D182-55FC-4DC8-9351-C1DA531FE3AB}" type="datetimeFigureOut">
              <a:rPr lang="pl-PL" smtClean="0"/>
              <a:pPr/>
              <a:t>2018-08-12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0E09F-F547-419E-8219-9774F88B7A2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601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0E09F-F547-419E-8219-9774F88B7A2F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1282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1C3F62-6CF2-4F43-AA41-8EE4587F4B82}" type="slidenum">
              <a:rPr lang="es-ES">
                <a:solidFill>
                  <a:prstClr val="black"/>
                </a:solidFill>
              </a:rPr>
              <a:pPr/>
              <a:t>60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175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r>
              <a:rPr lang="es-ES"/>
              <a:t>Inicio.</a:t>
            </a:r>
          </a:p>
        </p:txBody>
      </p:sp>
    </p:spTree>
    <p:extLst>
      <p:ext uri="{BB962C8B-B14F-4D97-AF65-F5344CB8AC3E}">
        <p14:creationId xmlns:p14="http://schemas.microsoft.com/office/powerpoint/2010/main" val="3852444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0E09F-F547-419E-8219-9774F88B7A2F}" type="slidenum">
              <a:rPr lang="pl-PL" smtClean="0"/>
              <a:pPr/>
              <a:t>107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9250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0E09F-F547-419E-8219-9774F88B7A2F}" type="slidenum">
              <a:rPr lang="pl-PL" smtClean="0"/>
              <a:pPr/>
              <a:t>113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400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0E09F-F547-419E-8219-9774F88B7A2F}" type="slidenum">
              <a:rPr lang="pl-PL" smtClean="0">
                <a:solidFill>
                  <a:prstClr val="black"/>
                </a:solidFill>
              </a:rPr>
              <a:pPr/>
              <a:t>115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00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4365BD-3EFA-430E-8550-590F6D60B19B}" type="slidenum">
              <a:rPr lang="es-ES"/>
              <a:pPr/>
              <a:t>4</a:t>
            </a:fld>
            <a:endParaRPr lang="es-ES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65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0E09F-F547-419E-8219-9774F88B7A2F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6014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Chat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0E09F-F547-419E-8219-9774F88B7A2F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643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45330D-7604-45BC-9ECF-F1D26913CDC7}" type="slidenum">
              <a:rPr lang="es-ES">
                <a:solidFill>
                  <a:prstClr val="black"/>
                </a:solidFill>
              </a:rPr>
              <a:pPr/>
              <a:t>27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188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156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25604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71428F-91C2-440A-8459-7F09B42954D2}" type="slidenum">
              <a:rPr lang="el-GR" altLang="el-GR" smtClean="0"/>
              <a:pPr/>
              <a:t>34</a:t>
            </a:fld>
            <a:endParaRPr lang="el-GR" altLang="el-G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0E09F-F547-419E-8219-9774F88B7A2F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4015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0E09F-F547-419E-8219-9774F88B7A2F}" type="slidenum">
              <a:rPr lang="pl-PL" smtClean="0"/>
              <a:pPr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5026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19CAD-46A2-411E-AEFD-69A2DFBB054C}" type="slidenum">
              <a:rPr lang="es-ES">
                <a:solidFill>
                  <a:prstClr val="black"/>
                </a:solidFill>
              </a:rPr>
              <a:pPr/>
              <a:t>57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174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r>
              <a:rPr lang="es-ES"/>
              <a:t>Inicio.</a:t>
            </a:r>
          </a:p>
        </p:txBody>
      </p:sp>
    </p:spTree>
    <p:extLst>
      <p:ext uri="{BB962C8B-B14F-4D97-AF65-F5344CB8AC3E}">
        <p14:creationId xmlns:p14="http://schemas.microsoft.com/office/powerpoint/2010/main" val="878244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55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405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937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088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349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263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889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213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503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01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05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1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322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0007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734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01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15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53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22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987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427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92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44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62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89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5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50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20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427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54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31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60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08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497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92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09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73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18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1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448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13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37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31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62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813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010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970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10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167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745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716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718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916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233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19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264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430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747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7360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814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352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459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0436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62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998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5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536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972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14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2031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570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177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148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124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95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38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4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366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800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238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96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574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51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222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670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129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801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424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840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047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612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6696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890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657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603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442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1701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172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661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10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253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81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07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780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917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810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163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446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80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3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51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0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0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8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0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9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76E28-573F-4EB5-8394-17FF2538A5E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2018-08-12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6697-2739-4438-90CB-1AB4C530EAE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5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pixabay.com/pl/butelek-wina-pi%C4%87-korzy%C5%9Bci-z-2156998/" TargetMode="External"/><Relationship Id="rId1" Type="http://schemas.openxmlformats.org/officeDocument/2006/relationships/slideLayout" Target="../slideLayouts/slideLayout1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5" y="14642"/>
            <a:ext cx="9144000" cy="6858000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611560" y="3212976"/>
            <a:ext cx="7772400" cy="1470025"/>
          </a:xfrm>
        </p:spPr>
        <p:txBody>
          <a:bodyPr>
            <a:normAutofit/>
          </a:bodyPr>
          <a:lstStyle/>
          <a:p>
            <a:r>
              <a:rPr lang="pl-PL" sz="6000" b="1" dirty="0" smtClean="0"/>
              <a:t>TAJEMNICE WINA</a:t>
            </a:r>
            <a:endParaRPr lang="pl-PL" sz="6000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-20635" y="4941168"/>
            <a:ext cx="9144000" cy="936104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pl-PL" sz="4800" b="1" dirty="0" smtClean="0">
                <a:solidFill>
                  <a:schemeClr val="tx2">
                    <a:lumMod val="75000"/>
                  </a:schemeClr>
                </a:solidFill>
              </a:rPr>
              <a:t>Szkolenie dla </a:t>
            </a:r>
            <a:r>
              <a:rPr lang="pl-PL" sz="4800" b="1" dirty="0" smtClean="0">
                <a:solidFill>
                  <a:schemeClr val="tx2">
                    <a:lumMod val="75000"/>
                  </a:schemeClr>
                </a:solidFill>
              </a:rPr>
              <a:t>zawodu </a:t>
            </a:r>
            <a:r>
              <a:rPr lang="pl-PL" sz="4800" b="1" dirty="0" smtClean="0">
                <a:solidFill>
                  <a:schemeClr val="tx2">
                    <a:lumMod val="75000"/>
                  </a:schemeClr>
                </a:solidFill>
              </a:rPr>
              <a:t>Sommelier</a:t>
            </a:r>
            <a:endParaRPr lang="pl-PL" sz="4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214423"/>
            <a:ext cx="9143999" cy="114300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lvl="0"/>
            <a:r>
              <a:rPr lang="en-US" sz="6000" b="1" dirty="0" err="1"/>
              <a:t>Kraje</a:t>
            </a:r>
            <a:r>
              <a:rPr lang="en-US" sz="6000" b="1" dirty="0"/>
              <a:t> </a:t>
            </a:r>
            <a:r>
              <a:rPr lang="en-US" sz="6000" b="1" dirty="0" err="1"/>
              <a:t>winiarskie</a:t>
            </a:r>
            <a:r>
              <a:rPr lang="en-US" sz="6000" b="1" dirty="0"/>
              <a:t> </a:t>
            </a:r>
            <a:r>
              <a:rPr lang="en-US" sz="6000" b="1" dirty="0" smtClean="0"/>
              <a:t>- </a:t>
            </a:r>
            <a:r>
              <a:rPr lang="en-US" sz="6000" b="1" dirty="0" err="1" smtClean="0"/>
              <a:t>Francj</a:t>
            </a:r>
            <a:r>
              <a:rPr lang="pl-PL" sz="6000" b="1" dirty="0" smtClean="0"/>
              <a:t>a</a:t>
            </a:r>
            <a:endParaRPr lang="pl-PL" sz="60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57200" y="2786059"/>
            <a:ext cx="8229600" cy="321471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l-PL" sz="4000" b="1" dirty="0" smtClean="0"/>
              <a:t>   Apelacja</a:t>
            </a:r>
            <a:r>
              <a:rPr lang="pl-PL" sz="4000" dirty="0" smtClean="0"/>
              <a:t> </a:t>
            </a:r>
            <a:r>
              <a:rPr lang="pl-PL" sz="2400" b="1" dirty="0"/>
              <a:t>(z </a:t>
            </a:r>
            <a:r>
              <a:rPr lang="pl-PL" sz="2400" b="1" dirty="0" err="1"/>
              <a:t>fr</a:t>
            </a:r>
            <a:r>
              <a:rPr lang="pl-PL" sz="2400" b="1" dirty="0"/>
              <a:t>. </a:t>
            </a:r>
            <a:r>
              <a:rPr lang="pl-PL" sz="2400" b="1" dirty="0" err="1"/>
              <a:t>appellation</a:t>
            </a:r>
            <a:r>
              <a:rPr lang="pl-PL" sz="2400" b="1" dirty="0"/>
              <a:t> </a:t>
            </a:r>
            <a:r>
              <a:rPr lang="pl-PL" sz="2400" b="1" dirty="0" err="1"/>
              <a:t>d'origine</a:t>
            </a:r>
            <a:r>
              <a:rPr lang="pl-PL" sz="2400" b="1" dirty="0"/>
              <a:t> </a:t>
            </a:r>
            <a:r>
              <a:rPr lang="pl-PL" sz="2400" b="1" dirty="0" err="1"/>
              <a:t>contrôlée</a:t>
            </a:r>
            <a:r>
              <a:rPr lang="pl-PL" sz="2400" b="1" dirty="0"/>
              <a:t>, AOC) </a:t>
            </a:r>
            <a:r>
              <a:rPr lang="pl-PL" sz="2400" dirty="0"/>
              <a:t>- ściśle określony rejon produkcji wina lub innych produktów spożywczych, w którym obowiązują ściśle ustalone zasady uprawy winorośli oraz technologii produkcji wyrobów gotowych. Producenci </a:t>
            </a:r>
            <a:r>
              <a:rPr lang="pl-PL" sz="2400" dirty="0" smtClean="0"/>
              <a:t>wina, </a:t>
            </a:r>
            <a:r>
              <a:rPr lang="pl-PL" sz="2400" dirty="0"/>
              <a:t>którzy produkują je w danym rejonie zgodnie z tymi zasadami otrzymują zazwyczaj prawo do umieszczania o tym informacji na etykietach swoich wyrobów.</a:t>
            </a:r>
          </a:p>
        </p:txBody>
      </p:sp>
    </p:spTree>
    <p:extLst>
      <p:ext uri="{BB962C8B-B14F-4D97-AF65-F5344CB8AC3E}">
        <p14:creationId xmlns:p14="http://schemas.microsoft.com/office/powerpoint/2010/main" val="223526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rgbClr val="FF0000"/>
          </a:solidFill>
        </p:spPr>
        <p:txBody>
          <a:bodyPr>
            <a:normAutofit/>
          </a:bodyPr>
          <a:lstStyle/>
          <a:p>
            <a:pPr lvl="0"/>
            <a:r>
              <a:rPr lang="pl-PL" sz="6000" b="1" dirty="0" smtClean="0"/>
              <a:t>Degustacja wina</a:t>
            </a:r>
            <a:endParaRPr lang="pl-PL" sz="6000" dirty="0"/>
          </a:p>
        </p:txBody>
      </p:sp>
      <p:pic>
        <p:nvPicPr>
          <p:cNvPr id="4" name="Symbol zastępczy zawartości 3" descr="wine%20tasting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1887" y="1934629"/>
            <a:ext cx="5960225" cy="3857105"/>
          </a:xfrm>
        </p:spPr>
      </p:pic>
    </p:spTree>
    <p:extLst>
      <p:ext uri="{BB962C8B-B14F-4D97-AF65-F5344CB8AC3E}">
        <p14:creationId xmlns:p14="http://schemas.microsoft.com/office/powerpoint/2010/main" val="208198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eaLnBrk="1" hangingPunct="1"/>
            <a:r>
              <a:rPr lang="pl-PL" altLang="el-GR" sz="6000" b="1" dirty="0" smtClean="0"/>
              <a:t>Jak testować wino</a:t>
            </a:r>
            <a:endParaRPr lang="el-GR" altLang="el-GR" sz="6000" b="1" dirty="0" smtClean="0"/>
          </a:p>
        </p:txBody>
      </p:sp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412776"/>
            <a:ext cx="7273925" cy="54452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556792"/>
          </a:xfrm>
          <a:solidFill>
            <a:srgbClr val="FF0000"/>
          </a:solidFill>
        </p:spPr>
        <p:txBody>
          <a:bodyPr>
            <a:normAutofit/>
          </a:bodyPr>
          <a:lstStyle/>
          <a:p>
            <a:pPr lvl="0"/>
            <a:r>
              <a:rPr lang="pl-PL" sz="4800" b="1" dirty="0" smtClean="0"/>
              <a:t>Odkrywanie wina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988840"/>
            <a:ext cx="9252520" cy="4536504"/>
          </a:xfrm>
          <a:noFill/>
        </p:spPr>
        <p:txBody>
          <a:bodyPr>
            <a:normAutofit/>
          </a:bodyPr>
          <a:lstStyle/>
          <a:p>
            <a:r>
              <a:rPr lang="pl-PL" b="1" dirty="0" smtClean="0"/>
              <a:t>Ocena wizualna</a:t>
            </a:r>
            <a:r>
              <a:rPr lang="pl-PL" dirty="0" smtClean="0"/>
              <a:t>: barwa, klarowność, połysk, gęstość/</a:t>
            </a:r>
            <a:r>
              <a:rPr lang="pl-PL" i="1" dirty="0" smtClean="0"/>
              <a:t>młode wina białe-</a:t>
            </a:r>
            <a:r>
              <a:rPr lang="pl-PL" i="1" dirty="0" err="1" smtClean="0"/>
              <a:t>jasnosłomkowe</a:t>
            </a:r>
            <a:r>
              <a:rPr lang="pl-PL" i="1" dirty="0" smtClean="0"/>
              <a:t>, dojrzałe-złotożółte,  czerwone wino im starsze tym jaśniejsze, młode-refleksy granatu, purpury, fioletu/</a:t>
            </a:r>
          </a:p>
          <a:p>
            <a:r>
              <a:rPr lang="pl-PL" b="1" dirty="0" smtClean="0"/>
              <a:t>Zapach: </a:t>
            </a:r>
            <a:r>
              <a:rPr lang="pl-PL" dirty="0" smtClean="0"/>
              <a:t>identyfikacja aromatów czyli bukietu-dotlenianie wina/uwalnianie </a:t>
            </a:r>
            <a:r>
              <a:rPr lang="pl-PL" dirty="0" err="1" smtClean="0"/>
              <a:t>zapachu,tzw</a:t>
            </a:r>
            <a:r>
              <a:rPr lang="pl-PL" dirty="0" smtClean="0"/>
              <a:t> „nos”</a:t>
            </a:r>
          </a:p>
          <a:p>
            <a:r>
              <a:rPr lang="pl-PL" b="1" dirty="0" smtClean="0"/>
              <a:t>Smak : </a:t>
            </a:r>
            <a:r>
              <a:rPr lang="pl-PL" dirty="0" smtClean="0"/>
              <a:t>kwasowość, słodycz wina, taniny tzw., „usta”</a:t>
            </a:r>
          </a:p>
          <a:p>
            <a:pPr marL="0" indent="0">
              <a:buNone/>
            </a:pPr>
            <a:endParaRPr lang="pl-PL" sz="1600" dirty="0" smtClean="0"/>
          </a:p>
          <a:p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37078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wine_evalua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404664"/>
            <a:ext cx="7344816" cy="5472608"/>
          </a:xfrm>
        </p:spPr>
      </p:pic>
    </p:spTree>
    <p:extLst>
      <p:ext uri="{BB962C8B-B14F-4D97-AF65-F5344CB8AC3E}">
        <p14:creationId xmlns:p14="http://schemas.microsoft.com/office/powerpoint/2010/main" val="141366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28998"/>
          </a:xfrm>
          <a:solidFill>
            <a:srgbClr val="FF0000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Charakterystyczne cechy wina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l-GR" dirty="0" smtClean="0"/>
          </a:p>
        </p:txBody>
      </p:sp>
      <p:pic>
        <p:nvPicPr>
          <p:cNvPr id="1229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56792"/>
            <a:ext cx="5004048" cy="4464496"/>
          </a:xfrm>
        </p:spPr>
      </p:pic>
      <p:sp>
        <p:nvSpPr>
          <p:cNvPr id="12291" name="Θέση περιεχομένου 5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3"/>
          </a:xfrm>
        </p:spPr>
        <p:txBody>
          <a:bodyPr/>
          <a:lstStyle/>
          <a:p>
            <a:pPr eaLnBrk="1" hangingPunct="1"/>
            <a:endParaRPr lang="en-US" altLang="el-GR" dirty="0" smtClean="0"/>
          </a:p>
          <a:p>
            <a:pPr eaLnBrk="1" hangingPunct="1"/>
            <a:r>
              <a:rPr lang="pl-PL" altLang="el-GR" sz="4000" b="1" dirty="0" smtClean="0"/>
              <a:t>słodycz</a:t>
            </a:r>
            <a:endParaRPr lang="en-US" altLang="el-GR" sz="4000" b="1" dirty="0" smtClean="0"/>
          </a:p>
          <a:p>
            <a:pPr eaLnBrk="1" hangingPunct="1"/>
            <a:r>
              <a:rPr lang="pl-PL" altLang="el-GR" sz="4000" b="1" dirty="0" smtClean="0"/>
              <a:t>kwasowość</a:t>
            </a:r>
            <a:endParaRPr lang="en-US" altLang="el-GR" sz="4000" b="1" dirty="0" smtClean="0"/>
          </a:p>
          <a:p>
            <a:pPr eaLnBrk="1" hangingPunct="1"/>
            <a:r>
              <a:rPr lang="pl-PL" altLang="el-GR" sz="4000" b="1" dirty="0" smtClean="0"/>
              <a:t>taniny</a:t>
            </a:r>
            <a:endParaRPr lang="en-US" altLang="el-GR" sz="4000" b="1" dirty="0" smtClean="0"/>
          </a:p>
          <a:p>
            <a:pPr eaLnBrk="1" hangingPunct="1"/>
            <a:r>
              <a:rPr lang="pl-PL" altLang="el-GR" sz="4000" b="1" dirty="0" smtClean="0"/>
              <a:t>owoce</a:t>
            </a:r>
            <a:endParaRPr lang="en-US" altLang="el-GR" sz="4000" b="1" dirty="0" smtClean="0"/>
          </a:p>
          <a:p>
            <a:pPr eaLnBrk="1" hangingPunct="1"/>
            <a:r>
              <a:rPr lang="pl-PL" altLang="el-GR" sz="4000" b="1" dirty="0" smtClean="0"/>
              <a:t>ciało/struktura</a:t>
            </a:r>
            <a:endParaRPr lang="en-US" altLang="el-GR" sz="4000" b="1" dirty="0" smtClean="0"/>
          </a:p>
          <a:p>
            <a:pPr eaLnBrk="1" hangingPunct="1"/>
            <a:endParaRPr lang="el-GR" alt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rgbClr val="FF0000"/>
          </a:solidFill>
        </p:spPr>
        <p:txBody>
          <a:bodyPr/>
          <a:lstStyle/>
          <a:p>
            <a:r>
              <a:rPr lang="pl-PL" b="1" dirty="0" smtClean="0"/>
              <a:t>Eleganckie wino/SZLACHETNE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pl-PL" dirty="0" smtClean="0"/>
              <a:t>Wino, w którym proporcje aromatu, smaku, ekstraktu są doskonałe i harmonijnie zrównoważone/nie za słodkie, nie za kwaśne/.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Im wyższa zawartość ekstraktu, tym lepsze wino/może dojrzewać/.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Dobre czerwone wino przeciętnie zawiera          15-30 g ekstraktu/litr.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Na ekstrakt składają się: gliceryna, garbniki, barwniki, składniki mineralne.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Nie bardzo jest wyczuwalny alkohol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Ma dobry „finisz”</a:t>
            </a:r>
          </a:p>
          <a:p>
            <a:pPr>
              <a:buFont typeface="Wingdings" pitchFamily="2" charset="2"/>
              <a:buChar char="§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7614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smtClean="0">
                <a:solidFill>
                  <a:srgbClr val="FF0000"/>
                </a:solidFill>
              </a:rPr>
              <a:t> </a:t>
            </a:r>
            <a:r>
              <a:rPr lang="pl-PL" sz="6000" b="1" dirty="0" smtClean="0"/>
              <a:t>wina i potrawy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5892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b="1" dirty="0" smtClean="0"/>
              <a:t>Wskazówki nie reguły:</a:t>
            </a:r>
          </a:p>
          <a:p>
            <a:pPr marL="514350" indent="-514350">
              <a:buFont typeface="+mj-lt"/>
              <a:buAutoNum type="arabicPeriod"/>
            </a:pPr>
            <a:r>
              <a:rPr lang="pl-PL" b="1" dirty="0" smtClean="0"/>
              <a:t>Potrawy lekkie, surowe, gotowane, duszone</a:t>
            </a:r>
          </a:p>
          <a:p>
            <a:pPr marL="0" indent="0">
              <a:buNone/>
            </a:pPr>
            <a:r>
              <a:rPr lang="pl-PL" b="1" i="1" u="sng" dirty="0" smtClean="0"/>
              <a:t>Wina lekkie: białe, różowe</a:t>
            </a:r>
            <a:endParaRPr lang="pl-PL" b="1" i="1" u="sng" dirty="0"/>
          </a:p>
          <a:p>
            <a:pPr marL="0" indent="0">
              <a:buNone/>
            </a:pPr>
            <a:r>
              <a:rPr lang="pl-PL" b="1" dirty="0" smtClean="0"/>
              <a:t> 2. Potrawy sycące, pikantne, pieczone, z grilla</a:t>
            </a:r>
          </a:p>
          <a:p>
            <a:pPr marL="0" indent="0">
              <a:buNone/>
            </a:pPr>
            <a:r>
              <a:rPr lang="pl-PL" b="1" i="1" u="sng" dirty="0" smtClean="0"/>
              <a:t>Wina czerwone beczkowe+ mocniejsze alkoholowo.</a:t>
            </a:r>
          </a:p>
          <a:p>
            <a:pPr marL="0" indent="0">
              <a:buNone/>
            </a:pPr>
            <a:r>
              <a:rPr lang="pl-PL" b="1" dirty="0" smtClean="0"/>
              <a:t>3. Latem : wina białe i różowe  ( dieta mniej obfita)</a:t>
            </a:r>
          </a:p>
          <a:p>
            <a:pPr marL="0" indent="0">
              <a:buNone/>
            </a:pPr>
            <a:r>
              <a:rPr lang="pl-PL" b="1" dirty="0" smtClean="0"/>
              <a:t>4.Potrawy tłuste = wina o wysokiej kwasowości</a:t>
            </a:r>
          </a:p>
          <a:p>
            <a:pPr marL="0" indent="0">
              <a:buNone/>
            </a:pPr>
            <a:r>
              <a:rPr lang="pl-PL" b="1" dirty="0"/>
              <a:t>5</a:t>
            </a:r>
            <a:r>
              <a:rPr lang="pl-PL" b="1" dirty="0" smtClean="0"/>
              <a:t>. Wino nie może przytłoczyć potrawy a potrawa wina</a:t>
            </a:r>
          </a:p>
          <a:p>
            <a:pPr marL="0" indent="0">
              <a:buNone/>
            </a:pPr>
            <a:r>
              <a:rPr lang="pl-PL" b="1" dirty="0"/>
              <a:t>6</a:t>
            </a:r>
            <a:r>
              <a:rPr lang="pl-PL" b="1" dirty="0" smtClean="0"/>
              <a:t>. Wina uniwersalne: wytrawne </a:t>
            </a:r>
            <a:r>
              <a:rPr lang="pl-PL" b="1" dirty="0" err="1" smtClean="0"/>
              <a:t>sherry</a:t>
            </a:r>
            <a:r>
              <a:rPr lang="pl-PL" b="1" dirty="0" smtClean="0"/>
              <a:t>, wytrawne wina musujące, a do serów </a:t>
            </a:r>
            <a:r>
              <a:rPr lang="pl-PL" b="1" dirty="0" err="1" smtClean="0"/>
              <a:t>pleśniowych-wina</a:t>
            </a:r>
            <a:r>
              <a:rPr lang="pl-PL" b="1" dirty="0" smtClean="0"/>
              <a:t> słodkie.</a:t>
            </a:r>
          </a:p>
          <a:p>
            <a:pPr marL="0" indent="0">
              <a:buNone/>
            </a:pPr>
            <a:endParaRPr lang="pl-PL" b="1" dirty="0" smtClean="0"/>
          </a:p>
          <a:p>
            <a:pPr marL="0" indent="0">
              <a:buNone/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422916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smtClean="0"/>
              <a:t>Serwis wina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61662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b="1" u="sng" dirty="0" smtClean="0"/>
              <a:t>Dekantacja-</a:t>
            </a:r>
            <a:r>
              <a:rPr lang="pl-PL" dirty="0" smtClean="0"/>
              <a:t> delikatne przelanie wina  z butelki do innego pojemnika, tzw. dekantera (wystarczy dzbanek) krótko przed podaniem- wino oddycha i uwalnia bukiet. W ten sposób pozbywamy się osadu i wino napowietrzamy.  </a:t>
            </a:r>
          </a:p>
          <a:p>
            <a:pPr>
              <a:buNone/>
            </a:pPr>
            <a:r>
              <a:rPr lang="pl-PL" b="1" u="sng" dirty="0"/>
              <a:t>N</a:t>
            </a:r>
            <a:r>
              <a:rPr lang="pl-PL" b="1" u="sng" dirty="0" smtClean="0"/>
              <a:t>alewanie</a:t>
            </a:r>
          </a:p>
          <a:p>
            <a:pPr>
              <a:buNone/>
            </a:pPr>
            <a:r>
              <a:rPr lang="pl-PL" b="1" u="sng" dirty="0" smtClean="0"/>
              <a:t>Kieliszek </a:t>
            </a:r>
            <a:r>
              <a:rPr lang="pl-PL" b="1" dirty="0" smtClean="0"/>
              <a:t>– </a:t>
            </a:r>
            <a:r>
              <a:rPr lang="pl-PL" dirty="0" smtClean="0"/>
              <a:t>im większy tym lepszy(wino można rozkołysać co odświeża aromat i wzmaga smak)</a:t>
            </a:r>
          </a:p>
          <a:p>
            <a:pPr>
              <a:buNone/>
            </a:pPr>
            <a:r>
              <a:rPr lang="pl-PL" b="1" u="sng" dirty="0" smtClean="0"/>
              <a:t>Temperatura</a:t>
            </a:r>
            <a:r>
              <a:rPr lang="pl-PL" b="1" dirty="0" smtClean="0"/>
              <a:t>–wino białe młode i szampany nierocznikowe(8-10 </a:t>
            </a:r>
            <a:r>
              <a:rPr lang="pl-PL" b="1" dirty="0" err="1" smtClean="0"/>
              <a:t>stop.C</a:t>
            </a:r>
            <a:r>
              <a:rPr lang="pl-PL" b="1" dirty="0" smtClean="0"/>
              <a:t>), wina białe-dojrzałe, różowe</a:t>
            </a:r>
            <a:r>
              <a:rPr lang="pl-PL" b="1" dirty="0"/>
              <a:t> </a:t>
            </a:r>
            <a:r>
              <a:rPr lang="pl-PL" b="1" dirty="0" smtClean="0"/>
              <a:t>i musujące dość mocno schłodzone(10-12 </a:t>
            </a:r>
            <a:r>
              <a:rPr lang="pl-PL" b="1" dirty="0" err="1" smtClean="0"/>
              <a:t>stop.C</a:t>
            </a:r>
            <a:r>
              <a:rPr lang="pl-PL" b="1" dirty="0" smtClean="0"/>
              <a:t>) , wina czerwone ciut schłodzone(15-16 - 18 </a:t>
            </a:r>
            <a:r>
              <a:rPr lang="pl-PL" b="1" dirty="0" err="1" smtClean="0"/>
              <a:t>stop.C</a:t>
            </a:r>
            <a:r>
              <a:rPr lang="pl-PL" b="1" dirty="0" smtClean="0"/>
              <a:t>).</a:t>
            </a:r>
            <a:endParaRPr lang="pl-PL" b="1" dirty="0"/>
          </a:p>
        </p:txBody>
      </p:sp>
      <p:sp>
        <p:nvSpPr>
          <p:cNvPr id="4" name="Elipsa 3"/>
          <p:cNvSpPr/>
          <p:nvPr/>
        </p:nvSpPr>
        <p:spPr>
          <a:xfrm>
            <a:off x="9324528" y="537321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088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0"/>
            <a:ext cx="8064896" cy="6453336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lvl="0" algn="ctr"/>
            <a:r>
              <a:rPr lang="pl-PL" sz="4400" b="1" dirty="0" smtClean="0"/>
              <a:t>Korek -</a:t>
            </a:r>
            <a:r>
              <a:rPr lang="pl-PL" sz="3600" b="1" dirty="0" smtClean="0"/>
              <a:t>    zatyczka z kory dębu korkowego(XVIII)</a:t>
            </a:r>
            <a:endParaRPr lang="pl-PL" sz="3600" b="1" dirty="0"/>
          </a:p>
        </p:txBody>
      </p:sp>
      <p:pic>
        <p:nvPicPr>
          <p:cNvPr id="5" name="Symbol zastępczy zawartości 4" descr="Wine%20Cork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1960" y="1124744"/>
            <a:ext cx="4932040" cy="5733256"/>
          </a:xfrm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0" y="1124744"/>
            <a:ext cx="4222300" cy="5733256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pl-PL" sz="3600" dirty="0" smtClean="0"/>
              <a:t>      </a:t>
            </a:r>
            <a:r>
              <a:rPr lang="pl-PL" sz="3600" b="1" dirty="0" smtClean="0"/>
              <a:t>Typy korków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pl-PL" sz="2800" b="1" dirty="0" smtClean="0"/>
              <a:t>Długi</a:t>
            </a:r>
            <a:r>
              <a:rPr lang="pl-PL" sz="2800" dirty="0" smtClean="0"/>
              <a:t>-powyżej   50 mm, głównie do win                                                            szlachetnych 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pl-PL" sz="2800" b="1" dirty="0" smtClean="0"/>
              <a:t>Krótki</a:t>
            </a:r>
            <a:r>
              <a:rPr lang="pl-PL" sz="2800" dirty="0" smtClean="0"/>
              <a:t> - służy do zamykania butelek  z winami nie przeznaczonymi                      do leżakowania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pl-PL" sz="2800" b="1" dirty="0"/>
              <a:t>K</a:t>
            </a:r>
            <a:r>
              <a:rPr lang="pl-PL" sz="2800" b="1" dirty="0" smtClean="0"/>
              <a:t>orek zlepiany  </a:t>
            </a:r>
            <a:r>
              <a:rPr lang="pl-PL" sz="2800" dirty="0" smtClean="0"/>
              <a:t>-wytwarzany  z kawałków korka połączonego klejem . Używa się go do win zwykłych  i niespokojnych.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pl-PL" sz="2800" b="1" dirty="0" smtClean="0"/>
              <a:t>Długości</a:t>
            </a:r>
            <a:r>
              <a:rPr lang="pl-PL" sz="2800" dirty="0" smtClean="0"/>
              <a:t>:   45, 37, 49                                                                                                       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87932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214423"/>
            <a:ext cx="9144000" cy="114300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lvl="0"/>
            <a:r>
              <a:rPr lang="en-US" sz="6000" b="1" dirty="0" err="1"/>
              <a:t>Kraje</a:t>
            </a:r>
            <a:r>
              <a:rPr lang="en-US" sz="6000" b="1" dirty="0"/>
              <a:t> </a:t>
            </a:r>
            <a:r>
              <a:rPr lang="en-US" sz="6000" b="1" dirty="0" err="1"/>
              <a:t>winiarskie</a:t>
            </a:r>
            <a:r>
              <a:rPr lang="en-US" sz="6000" b="1" dirty="0"/>
              <a:t> - </a:t>
            </a:r>
            <a:r>
              <a:rPr lang="en-US" sz="6000" b="1" dirty="0" err="1" smtClean="0"/>
              <a:t>Francja</a:t>
            </a:r>
            <a:endParaRPr lang="pl-PL" sz="60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57200" y="2428868"/>
            <a:ext cx="8229600" cy="357190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4000" b="1" u="sng" dirty="0"/>
              <a:t>Podstawowe francuskie apelacje:</a:t>
            </a:r>
            <a:endParaRPr lang="pl-PL" sz="4000" u="sng" dirty="0"/>
          </a:p>
          <a:p>
            <a:pPr lvl="0"/>
            <a:r>
              <a:rPr lang="pl-PL" sz="2400" b="1" dirty="0" smtClean="0"/>
              <a:t>Szampania</a:t>
            </a:r>
            <a:endParaRPr lang="pl-PL" sz="2400" b="1" dirty="0"/>
          </a:p>
          <a:p>
            <a:pPr lvl="0"/>
            <a:r>
              <a:rPr lang="pl-PL" sz="2400" b="1" dirty="0"/>
              <a:t>Bordeaux</a:t>
            </a:r>
          </a:p>
          <a:p>
            <a:pPr lvl="0"/>
            <a:r>
              <a:rPr lang="pl-PL" sz="2400" b="1" dirty="0"/>
              <a:t>Burgundia</a:t>
            </a:r>
          </a:p>
          <a:p>
            <a:pPr lvl="0"/>
            <a:r>
              <a:rPr lang="pl-PL" sz="2400" b="1" dirty="0"/>
              <a:t>Dolina Loary</a:t>
            </a:r>
          </a:p>
          <a:p>
            <a:pPr lvl="0"/>
            <a:r>
              <a:rPr lang="pl-PL" sz="2400" b="1" dirty="0"/>
              <a:t>Dolina Rodanu</a:t>
            </a:r>
          </a:p>
          <a:p>
            <a:pPr lvl="0"/>
            <a:r>
              <a:rPr lang="pl-PL" sz="2400" b="1" dirty="0"/>
              <a:t>Alzacja</a:t>
            </a:r>
          </a:p>
          <a:p>
            <a:pPr lvl="0"/>
            <a:r>
              <a:rPr lang="pl-PL" sz="2400" b="1" dirty="0"/>
              <a:t>Langwedocja i </a:t>
            </a:r>
            <a:r>
              <a:rPr lang="pl-PL" sz="2400" b="1" dirty="0" err="1"/>
              <a:t>Roussillon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95001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smtClean="0"/>
              <a:t>KOREK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600202"/>
            <a:ext cx="8964488" cy="4525963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pl-PL" dirty="0" smtClean="0"/>
              <a:t>Przyczynia się do dojrzewania wina</a:t>
            </a:r>
          </a:p>
          <a:p>
            <a:r>
              <a:rPr lang="pl-PL" dirty="0" smtClean="0"/>
              <a:t>Spełnia swe zadanie, jeżeli jest zanurzony w winie</a:t>
            </a:r>
          </a:p>
          <a:p>
            <a:r>
              <a:rPr lang="pl-PL" dirty="0" smtClean="0"/>
              <a:t>W ubiegłych latach były problemy z winem, spowodowane wadliwymi korkami/</a:t>
            </a:r>
            <a:r>
              <a:rPr lang="pl-PL" dirty="0" err="1" smtClean="0"/>
              <a:t>przeklinki</a:t>
            </a:r>
            <a:r>
              <a:rPr lang="pl-PL" dirty="0" smtClean="0"/>
              <a:t> są szkodliwe/</a:t>
            </a:r>
            <a:r>
              <a:rPr lang="pl-PL" dirty="0" err="1" smtClean="0"/>
              <a:t>TCA-trójchloroanizol</a:t>
            </a:r>
            <a:r>
              <a:rPr lang="pl-PL" dirty="0" smtClean="0"/>
              <a:t> służy do dezynfekcji korka</a:t>
            </a:r>
          </a:p>
          <a:p>
            <a:r>
              <a:rPr lang="pl-PL" dirty="0" smtClean="0"/>
              <a:t>Do win prostych, wypijanych wkrótce po wyprodukowaniu zaleca się sztuczne korki                 lub nakrętki /wino nie oddycha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62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/>
              <a:t>B</a:t>
            </a:r>
            <a:r>
              <a:rPr lang="pl-PL" sz="6000" b="1" dirty="0" smtClean="0"/>
              <a:t>utelki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pl-PL" b="1" dirty="0" smtClean="0"/>
              <a:t>BORDOSKIE</a:t>
            </a:r>
            <a:r>
              <a:rPr lang="pl-PL" dirty="0" smtClean="0"/>
              <a:t>- ciężkie, kształt cylindryczny, przeznaczone do długiego leżakowania</a:t>
            </a:r>
          </a:p>
          <a:p>
            <a:r>
              <a:rPr lang="pl-PL" b="1" dirty="0" smtClean="0"/>
              <a:t>BURGUNDZKIE</a:t>
            </a:r>
            <a:r>
              <a:rPr lang="pl-PL" dirty="0" smtClean="0"/>
              <a:t>- lżejsze, kształt cylindryczny- stosunkowo chwiejne, nie nadają się do leżakowania</a:t>
            </a:r>
          </a:p>
          <a:p>
            <a:r>
              <a:rPr lang="pl-PL" b="1" dirty="0" smtClean="0"/>
              <a:t>ALZACKIE-</a:t>
            </a:r>
            <a:r>
              <a:rPr lang="pl-PL" dirty="0" smtClean="0"/>
              <a:t> wysmukłe, w stylu gotyckim, przeznaczone do win białych</a:t>
            </a:r>
          </a:p>
          <a:p>
            <a:r>
              <a:rPr lang="pl-PL" b="1" dirty="0" smtClean="0"/>
              <a:t>TOKAJSKIE</a:t>
            </a:r>
            <a:r>
              <a:rPr lang="pl-PL" dirty="0" smtClean="0"/>
              <a:t>- obj.0,5 litra, bezbarwne</a:t>
            </a:r>
          </a:p>
          <a:p>
            <a:r>
              <a:rPr lang="pl-PL" b="1" dirty="0" smtClean="0"/>
              <a:t>Ciemnozielone</a:t>
            </a:r>
            <a:r>
              <a:rPr lang="pl-PL" dirty="0"/>
              <a:t>-</a:t>
            </a:r>
            <a:r>
              <a:rPr lang="pl-PL" dirty="0" smtClean="0"/>
              <a:t>wina czerwone do długiego leżakowania</a:t>
            </a:r>
          </a:p>
          <a:p>
            <a:r>
              <a:rPr lang="pl-PL" b="1" dirty="0" smtClean="0"/>
              <a:t>Zielone</a:t>
            </a:r>
            <a:r>
              <a:rPr lang="pl-PL" dirty="0" smtClean="0"/>
              <a:t> lub </a:t>
            </a:r>
            <a:r>
              <a:rPr lang="pl-PL" b="1" dirty="0" smtClean="0"/>
              <a:t>jasnobrązowe</a:t>
            </a:r>
            <a:r>
              <a:rPr lang="pl-PL" dirty="0"/>
              <a:t>-</a:t>
            </a:r>
            <a:r>
              <a:rPr lang="pl-PL" dirty="0" smtClean="0"/>
              <a:t>wina białe</a:t>
            </a:r>
          </a:p>
          <a:p>
            <a:r>
              <a:rPr lang="pl-PL" b="1" dirty="0" smtClean="0"/>
              <a:t>Bezbarwne</a:t>
            </a:r>
            <a:r>
              <a:rPr lang="pl-PL" dirty="0" smtClean="0"/>
              <a:t>- młode wina białe i różowe</a:t>
            </a:r>
          </a:p>
          <a:p>
            <a:r>
              <a:rPr lang="pl-PL" b="1" dirty="0" smtClean="0"/>
              <a:t>Ciemnobrązowe</a:t>
            </a:r>
            <a:r>
              <a:rPr lang="pl-PL" dirty="0" smtClean="0"/>
              <a:t> lub </a:t>
            </a:r>
            <a:r>
              <a:rPr lang="pl-PL" b="1" dirty="0" smtClean="0"/>
              <a:t>czarne</a:t>
            </a:r>
            <a:r>
              <a:rPr lang="pl-PL" dirty="0" smtClean="0"/>
              <a:t>-wina: madera, porto, sherry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981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074242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pl-PL" sz="6700" b="1" dirty="0" smtClean="0"/>
              <a:t>Butelki</a:t>
            </a:r>
            <a:r>
              <a:rPr lang="pl-PL" sz="6000" b="1" dirty="0"/>
              <a:t/>
            </a:r>
            <a:br>
              <a:rPr lang="pl-PL" sz="6000" b="1" dirty="0"/>
            </a:br>
            <a:r>
              <a:rPr lang="pl-PL" dirty="0" smtClean="0"/>
              <a:t>po lewej: burgundzka,  w środku: alzacka,</a:t>
            </a:r>
            <a:br>
              <a:rPr lang="pl-PL" dirty="0" smtClean="0"/>
            </a:br>
            <a:r>
              <a:rPr lang="pl-PL" dirty="0" smtClean="0"/>
              <a:t>po prawej:   bordoska</a:t>
            </a:r>
            <a:endParaRPr lang="pl-PL" dirty="0"/>
          </a:p>
        </p:txBody>
      </p:sp>
      <p:pic>
        <p:nvPicPr>
          <p:cNvPr id="4" name="Symbol zastępczy zawartości 3" descr="Butelek, Wina, Pić, Korzyści Z, Alkoholu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1362" y="2492895"/>
            <a:ext cx="2581275" cy="298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251504" cy="11430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smtClean="0"/>
              <a:t>Zapamiętaj – dobre rady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141174"/>
            <a:ext cx="9318735" cy="5733256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 smtClean="0"/>
              <a:t>Jakość wina poznajemy wzrokowo(czytamy etykietę i oglądamy butelkę):</a:t>
            </a:r>
          </a:p>
          <a:p>
            <a:r>
              <a:rPr lang="pl-PL" dirty="0" smtClean="0"/>
              <a:t>Alkohol pow.13%(ale nie wzmocnione)</a:t>
            </a:r>
          </a:p>
          <a:p>
            <a:pPr>
              <a:buNone/>
            </a:pPr>
            <a:r>
              <a:rPr lang="pl-PL" b="1" i="1" dirty="0" smtClean="0"/>
              <a:t>Wina francuskie/europejskie( do 12% </a:t>
            </a:r>
            <a:r>
              <a:rPr lang="pl-PL" b="1" i="1" dirty="0" err="1" smtClean="0"/>
              <a:t>alk.vol-”kiepskie</a:t>
            </a:r>
            <a:r>
              <a:rPr lang="pl-PL" b="1" i="1" dirty="0" smtClean="0"/>
              <a:t>”,         13-14%alk.vol-”wybitne”- bardzo dobre)</a:t>
            </a:r>
          </a:p>
          <a:p>
            <a:r>
              <a:rPr lang="pl-PL" dirty="0" smtClean="0"/>
              <a:t>Kolor butelki- ciemna lepsza, ochrona przed UV</a:t>
            </a:r>
          </a:p>
          <a:p>
            <a:r>
              <a:rPr lang="pl-PL" dirty="0" smtClean="0"/>
              <a:t>Masa szkła – cięższa lepsza</a:t>
            </a:r>
          </a:p>
          <a:p>
            <a:r>
              <a:rPr lang="pl-PL" dirty="0" smtClean="0"/>
              <a:t>Denko wypukłe</a:t>
            </a:r>
          </a:p>
          <a:p>
            <a:r>
              <a:rPr lang="pl-PL" dirty="0" smtClean="0"/>
              <a:t>Długość i jakość korka</a:t>
            </a:r>
          </a:p>
          <a:p>
            <a:r>
              <a:rPr lang="pl-PL" dirty="0" smtClean="0"/>
              <a:t>Kształt butelki</a:t>
            </a:r>
          </a:p>
          <a:p>
            <a:r>
              <a:rPr lang="pl-PL" dirty="0" smtClean="0"/>
              <a:t>Siarka nie ma wpływu, występuje w każdym winie, obowiązek pisania na etykietach w UE                                        i USA/siarkowanie-zabicie dzikich drożdży </a:t>
            </a:r>
            <a:endParaRPr lang="pl-PL" i="1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74247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smtClean="0"/>
              <a:t>Zapamiętaj – dobre rady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77" y="1268760"/>
            <a:ext cx="8964488" cy="5256584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Nie schładzaj  wina w zamrażalniku i nie ogrzewaj     na   grzejniku</a:t>
            </a:r>
          </a:p>
          <a:p>
            <a:r>
              <a:rPr lang="pl-PL" dirty="0" smtClean="0"/>
              <a:t>Wino zbyt zimne traci aromat, nie uwalniają się garbniki, pojawia się gorzkawy posmak</a:t>
            </a:r>
          </a:p>
          <a:p>
            <a:r>
              <a:rPr lang="pl-PL" dirty="0" smtClean="0"/>
              <a:t>Dekantacja nieznacznie podnosi temperaturę wina</a:t>
            </a:r>
          </a:p>
          <a:p>
            <a:r>
              <a:rPr lang="pl-PL" dirty="0" smtClean="0"/>
              <a:t>W chłodnym winie  kwaśny smak zostaje zdominowany przez owocowy - wino staje się łagodniejsze i orzeźwiające</a:t>
            </a:r>
          </a:p>
          <a:p>
            <a:r>
              <a:rPr lang="pl-PL" dirty="0" smtClean="0"/>
              <a:t>Podawaj wino o 2-3 stopnie chłodniejsze od przyjętych norm, ponieważ w kieliszku szybko               się ociepli</a:t>
            </a:r>
          </a:p>
          <a:p>
            <a:r>
              <a:rPr lang="pl-PL" dirty="0" smtClean="0"/>
              <a:t>W ciepłym winie głównie wyczuwa się alkohol i kwasowość</a:t>
            </a:r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31041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smtClean="0"/>
              <a:t>Zapamiętaj – dobre rady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77" y="1268760"/>
            <a:ext cx="8964488" cy="5256584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Kieliszki ustawione na stole  w restauracji sygnalizują- tutaj sprzedaje się wina</a:t>
            </a:r>
          </a:p>
          <a:p>
            <a:r>
              <a:rPr lang="pl-PL" dirty="0" smtClean="0"/>
              <a:t>Jakość potrawy = jakość wina</a:t>
            </a:r>
          </a:p>
          <a:p>
            <a:r>
              <a:rPr lang="pl-PL" dirty="0" smtClean="0"/>
              <a:t>Im lepsze wina, tym większe kieliszki, największe do win bordoskich i burgundzkich</a:t>
            </a:r>
          </a:p>
          <a:p>
            <a:r>
              <a:rPr lang="pl-PL" dirty="0" smtClean="0"/>
              <a:t>Dojrzałe czerwone wina najlepiej schładzać              w lodówce  </a:t>
            </a:r>
            <a:r>
              <a:rPr lang="pl-PL" dirty="0" smtClean="0">
                <a:solidFill>
                  <a:srgbClr val="FF0000"/>
                </a:solidFill>
              </a:rPr>
              <a:t>0,5h</a:t>
            </a:r>
          </a:p>
          <a:p>
            <a:r>
              <a:rPr lang="pl-PL" dirty="0" smtClean="0"/>
              <a:t>Wina białe wstawiać do lodówki na </a:t>
            </a:r>
            <a:r>
              <a:rPr lang="pl-PL" dirty="0" smtClean="0">
                <a:solidFill>
                  <a:srgbClr val="FF0000"/>
                </a:solidFill>
              </a:rPr>
              <a:t>1h</a:t>
            </a:r>
          </a:p>
          <a:p>
            <a:r>
              <a:rPr lang="pl-PL" dirty="0" smtClean="0"/>
              <a:t>Szampany i wina musujące 20 minut w lodówce lub w ochładzaczu w wodzie z lodem</a:t>
            </a:r>
          </a:p>
          <a:p>
            <a:endParaRPr lang="pl-PL" dirty="0" smtClean="0"/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96570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pl-PL" altLang="el-GR" b="1" dirty="0" smtClean="0"/>
              <a:t>Dziękuję za uwagę</a:t>
            </a:r>
            <a:r>
              <a:rPr lang="pl-PL" altLang="el-GR" dirty="0" smtClean="0"/>
              <a:t/>
            </a:r>
            <a:br>
              <a:rPr lang="pl-PL" altLang="el-GR" dirty="0" smtClean="0"/>
            </a:br>
            <a:r>
              <a:rPr lang="pl-PL" altLang="el-GR" sz="1600" dirty="0" smtClean="0"/>
              <a:t>opracowanie:</a:t>
            </a:r>
            <a:br>
              <a:rPr lang="pl-PL" altLang="el-GR" sz="1600" dirty="0" smtClean="0"/>
            </a:br>
            <a:r>
              <a:rPr lang="pl-PL" altLang="el-GR" sz="1600" dirty="0" smtClean="0"/>
              <a:t> Longina </a:t>
            </a:r>
            <a:r>
              <a:rPr lang="pl-PL" altLang="el-GR" sz="1600" dirty="0" err="1" smtClean="0"/>
              <a:t>Borkowicz</a:t>
            </a:r>
            <a:r>
              <a:rPr lang="pl-PL" altLang="el-GR" sz="1600" dirty="0" smtClean="0"/>
              <a:t/>
            </a:r>
            <a:br>
              <a:rPr lang="pl-PL" altLang="el-GR" sz="1600" dirty="0" smtClean="0"/>
            </a:br>
            <a:r>
              <a:rPr lang="pl-PL" altLang="el-GR" sz="1600" dirty="0" smtClean="0"/>
              <a:t>specjalista w branży gastronomicznej</a:t>
            </a:r>
            <a:endParaRPr lang="el-GR" altLang="el-GR" sz="1600" dirty="0" smtClean="0"/>
          </a:p>
        </p:txBody>
      </p:sp>
      <p:pic>
        <p:nvPicPr>
          <p:cNvPr id="2355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205038"/>
            <a:ext cx="4017963" cy="2673350"/>
          </a:xfrm>
        </p:spPr>
      </p:pic>
      <p:sp>
        <p:nvSpPr>
          <p:cNvPr id="23555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355976" y="2492895"/>
            <a:ext cx="4608512" cy="1512169"/>
          </a:xfrm>
          <a:solidFill>
            <a:srgbClr val="FF0000"/>
          </a:solidFill>
        </p:spPr>
        <p:txBody>
          <a:bodyPr>
            <a:normAutofit lnSpcReduction="10000"/>
          </a:bodyPr>
          <a:lstStyle/>
          <a:p>
            <a:pPr algn="ctr" eaLnBrk="1" hangingPunct="1">
              <a:buNone/>
            </a:pPr>
            <a:r>
              <a:rPr lang="pl-PL" altLang="el-GR" sz="4400" dirty="0" smtClean="0"/>
              <a:t> </a:t>
            </a:r>
            <a:r>
              <a:rPr lang="pl-PL" altLang="el-GR" sz="3600" b="1" dirty="0" smtClean="0"/>
              <a:t>Pijmy greckie wina</a:t>
            </a:r>
            <a:r>
              <a:rPr lang="en-US" altLang="el-GR" sz="3600" b="1" dirty="0" smtClean="0"/>
              <a:t>!</a:t>
            </a:r>
            <a:endParaRPr lang="pl-PL" altLang="el-GR" sz="3600" b="1" dirty="0" smtClean="0"/>
          </a:p>
          <a:p>
            <a:pPr algn="ctr" eaLnBrk="1" hangingPunct="1">
              <a:buNone/>
            </a:pPr>
            <a:r>
              <a:rPr lang="pl-PL" altLang="el-GR" sz="4400" b="1" dirty="0" err="1" smtClean="0"/>
              <a:t>Yia</a:t>
            </a:r>
            <a:r>
              <a:rPr lang="pl-PL" altLang="el-GR" sz="4400" b="1" dirty="0" smtClean="0"/>
              <a:t> mas!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387423"/>
            <a:ext cx="9144000" cy="1296143"/>
          </a:xfrm>
          <a:solidFill>
            <a:srgbClr val="FF0000"/>
          </a:solidFill>
        </p:spPr>
        <p:txBody>
          <a:bodyPr>
            <a:normAutofit/>
          </a:bodyPr>
          <a:lstStyle/>
          <a:p>
            <a:pPr lvl="0"/>
            <a:r>
              <a:rPr lang="en-US" sz="6000" b="1" dirty="0" err="1"/>
              <a:t>Kraje</a:t>
            </a:r>
            <a:r>
              <a:rPr lang="en-US" sz="6000" b="1" dirty="0"/>
              <a:t> </a:t>
            </a:r>
            <a:r>
              <a:rPr lang="en-US" sz="6000" b="1" dirty="0" err="1"/>
              <a:t>winiarskie</a:t>
            </a:r>
            <a:r>
              <a:rPr lang="en-US" sz="6000" b="1" dirty="0"/>
              <a:t> - </a:t>
            </a:r>
            <a:r>
              <a:rPr lang="en-US" sz="6000" b="1" dirty="0" err="1" smtClean="0"/>
              <a:t>Francja</a:t>
            </a:r>
            <a:endParaRPr lang="pl-PL" sz="60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949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4000" b="1" dirty="0" smtClean="0"/>
              <a:t>   </a:t>
            </a:r>
            <a:r>
              <a:rPr lang="pl-PL" sz="4000" dirty="0" smtClean="0"/>
              <a:t>Klasyfikacja jakościowa: </a:t>
            </a:r>
          </a:p>
          <a:p>
            <a:r>
              <a:rPr lang="pl-PL" sz="4000" b="1" dirty="0" smtClean="0"/>
              <a:t>AC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Appellation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Controle</a:t>
            </a:r>
            <a:r>
              <a:rPr lang="pl-PL" sz="2000" b="1" dirty="0" smtClean="0"/>
              <a:t> </a:t>
            </a:r>
            <a:r>
              <a:rPr lang="pl-PL" sz="2000" dirty="0" smtClean="0"/>
              <a:t>– oficjalne określenie win francuskich podlegających kontroli państwowej, stworzony w celu ochrony producentów przed naśladowcami i gwarantujący konsumentom autentyczność wina, tj. :region, szczepy winogron, metody wytwarzania, wydajność. </a:t>
            </a:r>
          </a:p>
          <a:p>
            <a:r>
              <a:rPr lang="pl-PL" sz="4000" b="1" dirty="0" smtClean="0"/>
              <a:t>AOC </a:t>
            </a:r>
            <a:r>
              <a:rPr lang="pl-PL" sz="2000" b="1" dirty="0" err="1"/>
              <a:t>Appelation</a:t>
            </a:r>
            <a:r>
              <a:rPr lang="pl-PL" sz="2000" b="1" dirty="0"/>
              <a:t> </a:t>
            </a:r>
            <a:r>
              <a:rPr lang="pl-PL" sz="2000" b="1" dirty="0" err="1"/>
              <a:t>d’Origine</a:t>
            </a:r>
            <a:r>
              <a:rPr lang="pl-PL" sz="2000" b="1" dirty="0"/>
              <a:t> </a:t>
            </a:r>
            <a:r>
              <a:rPr lang="pl-PL" sz="2000" b="1" dirty="0" err="1"/>
              <a:t>Controlee</a:t>
            </a:r>
            <a:r>
              <a:rPr lang="pl-PL" sz="2000" b="1" dirty="0"/>
              <a:t> </a:t>
            </a:r>
            <a:r>
              <a:rPr lang="pl-PL" sz="2000" dirty="0"/>
              <a:t>– podobnie jak w AC – termin używany zamiennie</a:t>
            </a:r>
          </a:p>
          <a:p>
            <a:r>
              <a:rPr lang="pl-PL" sz="4000" b="1" dirty="0" err="1"/>
              <a:t>Vin</a:t>
            </a:r>
            <a:r>
              <a:rPr lang="pl-PL" sz="4000" b="1" dirty="0"/>
              <a:t> de </a:t>
            </a:r>
            <a:r>
              <a:rPr lang="pl-PL" sz="4000" b="1" dirty="0" err="1"/>
              <a:t>pays</a:t>
            </a:r>
            <a:r>
              <a:rPr lang="pl-PL" sz="4000" b="1" dirty="0"/>
              <a:t> </a:t>
            </a:r>
            <a:r>
              <a:rPr lang="pl-PL" sz="2000" dirty="0" smtClean="0"/>
              <a:t>– kategoria win regionalnych, wyższa od win stołowych</a:t>
            </a:r>
            <a:endParaRPr lang="pl-PL" sz="2000" dirty="0"/>
          </a:p>
          <a:p>
            <a:r>
              <a:rPr lang="pl-PL" sz="4000" b="1" dirty="0" err="1"/>
              <a:t>Vin</a:t>
            </a:r>
            <a:r>
              <a:rPr lang="pl-PL" sz="4000" b="1" dirty="0"/>
              <a:t> de </a:t>
            </a:r>
            <a:r>
              <a:rPr lang="pl-PL" sz="4000" b="1" dirty="0" err="1"/>
              <a:t>table</a:t>
            </a:r>
            <a:r>
              <a:rPr lang="pl-PL" sz="4000" b="1" dirty="0"/>
              <a:t> </a:t>
            </a:r>
            <a:r>
              <a:rPr lang="pl-PL" sz="2000" dirty="0"/>
              <a:t>– zazwyczaj wino </a:t>
            </a:r>
            <a:r>
              <a:rPr lang="pl-PL" sz="2000" dirty="0" smtClean="0"/>
              <a:t>stołowe</a:t>
            </a:r>
          </a:p>
          <a:p>
            <a:r>
              <a:rPr lang="pl-PL" sz="1600" b="1" i="1" dirty="0" smtClean="0"/>
              <a:t>Jakość działki winnicy wg wysokości położeń-CRU, Grand CRU, najwyższa-Premier CRU</a:t>
            </a:r>
          </a:p>
          <a:p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09270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5" y="-387423"/>
            <a:ext cx="8229600" cy="1656184"/>
          </a:xfrm>
        </p:spPr>
        <p:txBody>
          <a:bodyPr>
            <a:normAutofit/>
          </a:bodyPr>
          <a:lstStyle/>
          <a:p>
            <a:pPr lvl="0"/>
            <a:r>
              <a:rPr lang="pl-PL" sz="6000" dirty="0" smtClean="0">
                <a:solidFill>
                  <a:srgbClr val="FF0000"/>
                </a:solidFill>
              </a:rPr>
              <a:t>CHATEAU</a:t>
            </a:r>
            <a:endParaRPr lang="pl-PL" sz="6000" dirty="0">
              <a:solidFill>
                <a:srgbClr val="FF0000"/>
              </a:solidFill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-32704"/>
            <a:ext cx="10327987" cy="6890704"/>
          </a:xfrm>
        </p:spPr>
      </p:pic>
    </p:spTree>
    <p:extLst>
      <p:ext uri="{BB962C8B-B14F-4D97-AF65-F5344CB8AC3E}">
        <p14:creationId xmlns:p14="http://schemas.microsoft.com/office/powerpoint/2010/main" val="17708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CG suo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1995"/>
            <a:ext cx="10363200" cy="68770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4936" name="Picture 8" descr="CG suo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494" y="669462"/>
            <a:ext cx="10363200" cy="68770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4932" name="Picture 4" descr="CG ae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1750"/>
            <a:ext cx="10439400" cy="6889750"/>
          </a:xfrm>
          <a:prstGeom prst="rect">
            <a:avLst/>
          </a:prstGeom>
          <a:noFill/>
        </p:spPr>
      </p:pic>
      <p:pic>
        <p:nvPicPr>
          <p:cNvPr id="124933" name="Picture 5" descr="CG entra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4288"/>
            <a:ext cx="10385425" cy="6872288"/>
          </a:xfrm>
          <a:prstGeom prst="rect">
            <a:avLst/>
          </a:prstGeom>
          <a:noFill/>
        </p:spPr>
      </p:pic>
      <p:pic>
        <p:nvPicPr>
          <p:cNvPr id="124934" name="Picture 6" descr="CG chies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37454" y="-181392"/>
            <a:ext cx="10801200" cy="7189033"/>
          </a:xfrm>
          <a:prstGeom prst="rect">
            <a:avLst/>
          </a:prstGeom>
          <a:noFill/>
        </p:spPr>
      </p:pic>
      <p:pic>
        <p:nvPicPr>
          <p:cNvPr id="9" name="Picture 7" descr="CG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37454" y="52166"/>
            <a:ext cx="10500654" cy="7388170"/>
          </a:xfrm>
          <a:prstGeom prst="rect">
            <a:avLst/>
          </a:prstGeom>
          <a:noFill/>
        </p:spPr>
      </p:pic>
      <p:sp>
        <p:nvSpPr>
          <p:cNvPr id="2" name="Prostokąt 1"/>
          <p:cNvSpPr/>
          <p:nvPr/>
        </p:nvSpPr>
        <p:spPr>
          <a:xfrm>
            <a:off x="-684583" y="5085184"/>
            <a:ext cx="604867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4000" b="1" dirty="0" err="1">
                <a:solidFill>
                  <a:srgbClr val="00B050"/>
                </a:solidFill>
              </a:rPr>
              <a:t>Chateau</a:t>
            </a:r>
            <a:r>
              <a:rPr lang="pl-PL" sz="2400" b="1" dirty="0">
                <a:solidFill>
                  <a:srgbClr val="00B050"/>
                </a:solidFill>
              </a:rPr>
              <a:t> – </a:t>
            </a:r>
            <a:r>
              <a:rPr lang="pl-PL" sz="2400" b="1" dirty="0" smtClean="0">
                <a:solidFill>
                  <a:srgbClr val="00B050"/>
                </a:solidFill>
              </a:rPr>
              <a:t>  po </a:t>
            </a:r>
            <a:r>
              <a:rPr lang="pl-PL" sz="2400" b="1" dirty="0">
                <a:solidFill>
                  <a:srgbClr val="00B050"/>
                </a:solidFill>
              </a:rPr>
              <a:t>francusku </a:t>
            </a:r>
            <a:r>
              <a:rPr lang="pl-PL" sz="2400" b="1" dirty="0" smtClean="0">
                <a:solidFill>
                  <a:srgbClr val="00B050"/>
                </a:solidFill>
              </a:rPr>
              <a:t>                     zamek</a:t>
            </a:r>
            <a:r>
              <a:rPr lang="pl-PL" sz="2400" b="1" dirty="0">
                <a:solidFill>
                  <a:srgbClr val="00B050"/>
                </a:solidFill>
              </a:rPr>
              <a:t>, ale w ujęciu winiarskim oznacza nieruchomość, produkującą wino, zarejestrowaną w urzędzie apelacyjnym.</a:t>
            </a:r>
          </a:p>
        </p:txBody>
      </p:sp>
    </p:spTree>
    <p:extLst>
      <p:ext uri="{BB962C8B-B14F-4D97-AF65-F5344CB8AC3E}">
        <p14:creationId xmlns:p14="http://schemas.microsoft.com/office/powerpoint/2010/main" val="10128745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rgbClr val="FF0000"/>
          </a:solidFill>
        </p:spPr>
        <p:txBody>
          <a:bodyPr>
            <a:noAutofit/>
          </a:bodyPr>
          <a:lstStyle/>
          <a:p>
            <a:pPr lvl="0" algn="l"/>
            <a:r>
              <a:rPr lang="pl-PL" sz="5400" b="1" dirty="0"/>
              <a:t>Kraje winiarskie </a:t>
            </a:r>
            <a:r>
              <a:rPr lang="pl-PL" sz="5400" b="1" dirty="0" smtClean="0"/>
              <a:t>   </a:t>
            </a:r>
            <a:r>
              <a:rPr lang="pl-PL" sz="3600" b="1" dirty="0" smtClean="0"/>
              <a:t>–  </a:t>
            </a:r>
            <a:r>
              <a:rPr lang="pl-PL" sz="4800" b="1" dirty="0" smtClean="0"/>
              <a:t> WŁOCHY                                                        </a:t>
            </a:r>
            <a:endParaRPr lang="pl-PL" sz="4800" dirty="0"/>
          </a:p>
        </p:txBody>
      </p:sp>
      <p:pic>
        <p:nvPicPr>
          <p:cNvPr id="6" name="Symbol zastępczy zawartości 5" descr="008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3610" y="1628800"/>
            <a:ext cx="8302846" cy="5229200"/>
          </a:xfrm>
        </p:spPr>
      </p:pic>
    </p:spTree>
    <p:extLst>
      <p:ext uri="{BB962C8B-B14F-4D97-AF65-F5344CB8AC3E}">
        <p14:creationId xmlns:p14="http://schemas.microsoft.com/office/powerpoint/2010/main" val="4404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lvl="0"/>
            <a:r>
              <a:rPr lang="pl-PL" sz="6000" b="1" dirty="0" smtClean="0"/>
              <a:t/>
            </a:r>
            <a:br>
              <a:rPr lang="pl-PL" sz="6000" b="1" dirty="0" smtClean="0"/>
            </a:br>
            <a:r>
              <a:rPr lang="pl-PL" sz="6000" b="1" dirty="0" smtClean="0"/>
              <a:t>Włochy</a:t>
            </a:r>
            <a:r>
              <a:rPr lang="pl-PL" sz="6000" b="1" dirty="0" smtClean="0">
                <a:solidFill>
                  <a:srgbClr val="FF0000"/>
                </a:solidFill>
              </a:rPr>
              <a:t/>
            </a:r>
            <a:br>
              <a:rPr lang="pl-PL" sz="6000" b="1" dirty="0" smtClean="0">
                <a:solidFill>
                  <a:srgbClr val="FF0000"/>
                </a:solidFill>
              </a:rPr>
            </a:br>
            <a:endParaRPr lang="pl-PL" sz="6000" b="1" dirty="0">
              <a:solidFill>
                <a:srgbClr val="FF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472004"/>
          </a:xfrm>
          <a:noFill/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sz="3900" b="1" u="sng" dirty="0"/>
              <a:t>Najważniejsze włoskie regiony winiarskie</a:t>
            </a:r>
            <a:r>
              <a:rPr lang="pl-PL" sz="3900" b="1" u="sng" dirty="0" smtClean="0"/>
              <a:t>:</a:t>
            </a:r>
            <a:endParaRPr lang="pl-PL" sz="3900" b="1" u="sng" dirty="0"/>
          </a:p>
          <a:p>
            <a:pPr lvl="0"/>
            <a:r>
              <a:rPr lang="pl-PL" b="1" dirty="0"/>
              <a:t>Piemont</a:t>
            </a:r>
          </a:p>
          <a:p>
            <a:pPr lvl="0"/>
            <a:r>
              <a:rPr lang="pl-PL" b="1" dirty="0"/>
              <a:t>Wenecja Euganejska</a:t>
            </a:r>
          </a:p>
          <a:p>
            <a:pPr lvl="0"/>
            <a:r>
              <a:rPr lang="pl-PL" b="1" dirty="0"/>
              <a:t>Friuli – Wenecja Julijska</a:t>
            </a:r>
          </a:p>
          <a:p>
            <a:pPr lvl="0"/>
            <a:r>
              <a:rPr lang="pl-PL" b="1" dirty="0"/>
              <a:t>Emilia-Romania</a:t>
            </a:r>
          </a:p>
          <a:p>
            <a:pPr lvl="0"/>
            <a:r>
              <a:rPr lang="pl-PL" b="1" dirty="0"/>
              <a:t>Marche</a:t>
            </a:r>
          </a:p>
          <a:p>
            <a:pPr lvl="0"/>
            <a:r>
              <a:rPr lang="pl-PL" b="1" dirty="0" err="1"/>
              <a:t>Toscania</a:t>
            </a:r>
            <a:endParaRPr lang="pl-PL" b="1" dirty="0"/>
          </a:p>
          <a:p>
            <a:pPr lvl="0"/>
            <a:r>
              <a:rPr lang="pl-PL" b="1" dirty="0"/>
              <a:t>Apulia</a:t>
            </a:r>
          </a:p>
          <a:p>
            <a:pPr lvl="0"/>
            <a:r>
              <a:rPr lang="pl-PL" b="1" dirty="0"/>
              <a:t>Sycylia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278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224136"/>
          </a:xfrm>
          <a:solidFill>
            <a:srgbClr val="FF0000"/>
          </a:solidFill>
        </p:spPr>
        <p:txBody>
          <a:bodyPr>
            <a:normAutofit/>
          </a:bodyPr>
          <a:lstStyle/>
          <a:p>
            <a:pPr lvl="0"/>
            <a:r>
              <a:rPr lang="pl-PL" sz="6000" b="1" dirty="0" smtClean="0"/>
              <a:t>Włochy</a:t>
            </a:r>
            <a:endParaRPr lang="pl-PL" sz="6000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5257797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sz="5700" b="1" dirty="0"/>
              <a:t>Klasyfikacja win włoskich</a:t>
            </a:r>
            <a:r>
              <a:rPr lang="pl-PL" sz="5700" b="1" dirty="0" smtClean="0"/>
              <a:t>:</a:t>
            </a:r>
          </a:p>
          <a:p>
            <a:pPr>
              <a:buNone/>
            </a:pPr>
            <a:endParaRPr lang="pl-PL" dirty="0"/>
          </a:p>
          <a:p>
            <a:r>
              <a:rPr lang="pl-PL" b="1" dirty="0" err="1"/>
              <a:t>Vini</a:t>
            </a:r>
            <a:r>
              <a:rPr lang="pl-PL" b="1" dirty="0"/>
              <a:t> da </a:t>
            </a:r>
            <a:r>
              <a:rPr lang="pl-PL" b="1" dirty="0" err="1"/>
              <a:t>tavola</a:t>
            </a:r>
            <a:r>
              <a:rPr lang="pl-PL" b="1" dirty="0"/>
              <a:t> </a:t>
            </a:r>
            <a:r>
              <a:rPr lang="pl-PL" dirty="0"/>
              <a:t>– wina </a:t>
            </a:r>
            <a:r>
              <a:rPr lang="pl-PL" dirty="0" smtClean="0"/>
              <a:t>stołowe, których etykiety nie zawierają informacji o roczniku ani geograficznym pochodzeniu wina,</a:t>
            </a:r>
            <a:endParaRPr lang="pl-PL" dirty="0"/>
          </a:p>
          <a:p>
            <a:pPr>
              <a:buNone/>
            </a:pPr>
            <a:endParaRPr lang="pl-PL" dirty="0"/>
          </a:p>
          <a:p>
            <a:r>
              <a:rPr lang="pl-PL" b="1" dirty="0"/>
              <a:t>IGT</a:t>
            </a:r>
            <a:r>
              <a:rPr lang="pl-PL" dirty="0"/>
              <a:t> – wina, których etykiety zawierają informację o pochodzeniu geograficznym, odmianie winorośli, konkretnej winnicy i roczniku,</a:t>
            </a:r>
          </a:p>
          <a:p>
            <a:pPr>
              <a:buNone/>
            </a:pPr>
            <a:endParaRPr lang="pl-PL" dirty="0"/>
          </a:p>
          <a:p>
            <a:r>
              <a:rPr lang="pl-PL" b="1" dirty="0"/>
              <a:t>DOC</a:t>
            </a:r>
            <a:r>
              <a:rPr lang="pl-PL" dirty="0"/>
              <a:t> – (</a:t>
            </a:r>
            <a:r>
              <a:rPr lang="pl-PL" dirty="0" err="1"/>
              <a:t>Denominazione</a:t>
            </a:r>
            <a:r>
              <a:rPr lang="pl-PL" dirty="0"/>
              <a:t> di </a:t>
            </a:r>
            <a:r>
              <a:rPr lang="pl-PL" dirty="0" err="1"/>
              <a:t>Origine</a:t>
            </a:r>
            <a:r>
              <a:rPr lang="pl-PL" dirty="0"/>
              <a:t> </a:t>
            </a:r>
            <a:r>
              <a:rPr lang="pl-PL" dirty="0" err="1"/>
              <a:t>Controlata</a:t>
            </a:r>
            <a:r>
              <a:rPr lang="pl-PL" dirty="0"/>
              <a:t>) – pełna kontrola procesu </a:t>
            </a:r>
            <a:r>
              <a:rPr lang="pl-PL" dirty="0" smtClean="0"/>
              <a:t>produkcyjnego wina/regiony, szczepy, metody uprawy-funkcjonuje od 1964 roku.</a:t>
            </a:r>
            <a:endParaRPr lang="pl-PL" dirty="0"/>
          </a:p>
          <a:p>
            <a:pPr>
              <a:buNone/>
            </a:pPr>
            <a:endParaRPr lang="pl-PL" dirty="0"/>
          </a:p>
          <a:p>
            <a:r>
              <a:rPr lang="pl-PL" b="1" dirty="0" smtClean="0"/>
              <a:t>DOCG</a:t>
            </a:r>
            <a:r>
              <a:rPr lang="pl-PL" dirty="0" smtClean="0"/>
              <a:t> - (</a:t>
            </a:r>
            <a:r>
              <a:rPr lang="pl-PL" dirty="0" err="1" smtClean="0"/>
              <a:t>Denominazione</a:t>
            </a:r>
            <a:r>
              <a:rPr lang="pl-PL" dirty="0" smtClean="0"/>
              <a:t> di </a:t>
            </a:r>
            <a:r>
              <a:rPr lang="pl-PL" dirty="0" err="1" smtClean="0"/>
              <a:t>Origine</a:t>
            </a:r>
            <a:r>
              <a:rPr lang="pl-PL" dirty="0" smtClean="0"/>
              <a:t> </a:t>
            </a:r>
            <a:r>
              <a:rPr lang="pl-PL" dirty="0" err="1" smtClean="0"/>
              <a:t>Controlata</a:t>
            </a:r>
            <a:r>
              <a:rPr lang="pl-PL" dirty="0" smtClean="0"/>
              <a:t> e </a:t>
            </a:r>
            <a:r>
              <a:rPr lang="pl-PL" dirty="0" err="1" smtClean="0"/>
              <a:t>Garantita</a:t>
            </a:r>
            <a:r>
              <a:rPr lang="pl-PL" dirty="0" smtClean="0"/>
              <a:t>) – konsorcja DOCG otrzymały prawo i zadanie kontrolowania procesu produkcji wina, począwszy od uprawy, po rozlanie do butelek.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933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642918"/>
            <a:ext cx="9144000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pPr lvl="0"/>
            <a:r>
              <a:rPr lang="pl-PL" sz="5400" b="1" dirty="0" smtClean="0"/>
              <a:t>Kraje winiarskie - Hiszpania</a:t>
            </a:r>
            <a:endParaRPr lang="pl-PL" sz="5400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68801"/>
          </a:xfrm>
        </p:spPr>
        <p:txBody>
          <a:bodyPr/>
          <a:lstStyle/>
          <a:p>
            <a:pPr>
              <a:buNone/>
            </a:pPr>
            <a:r>
              <a:rPr lang="pl-PL" b="1" u="sng" dirty="0"/>
              <a:t>Najważniejsze hiszpańskie regiony winiarskie</a:t>
            </a:r>
            <a:r>
              <a:rPr lang="pl-PL" b="1" u="sng" dirty="0" smtClean="0"/>
              <a:t>:</a:t>
            </a:r>
            <a:r>
              <a:rPr lang="pl-PL" b="1" u="sng" dirty="0"/>
              <a:t> </a:t>
            </a:r>
          </a:p>
          <a:p>
            <a:pPr lvl="0"/>
            <a:r>
              <a:rPr lang="pl-PL" sz="4000" b="1" dirty="0" smtClean="0"/>
              <a:t>Katalonia</a:t>
            </a:r>
            <a:endParaRPr lang="pl-PL" sz="4000" b="1" dirty="0"/>
          </a:p>
          <a:p>
            <a:pPr lvl="0"/>
            <a:r>
              <a:rPr lang="pl-PL" sz="4000" b="1" dirty="0" smtClean="0"/>
              <a:t>Rioja</a:t>
            </a:r>
            <a:endParaRPr lang="pl-PL" sz="4000" b="1" dirty="0"/>
          </a:p>
          <a:p>
            <a:pPr lvl="0"/>
            <a:r>
              <a:rPr lang="pl-PL" sz="4000" b="1" dirty="0"/>
              <a:t>Kastylia-Leon</a:t>
            </a:r>
          </a:p>
          <a:p>
            <a:pPr lvl="0"/>
            <a:r>
              <a:rPr lang="pl-PL" sz="4000" b="1" dirty="0"/>
              <a:t>Nawarra</a:t>
            </a:r>
          </a:p>
          <a:p>
            <a:pPr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881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52128"/>
          </a:xfrm>
          <a:solidFill>
            <a:srgbClr val="FF0000"/>
          </a:solidFill>
        </p:spPr>
        <p:txBody>
          <a:bodyPr>
            <a:normAutofit/>
          </a:bodyPr>
          <a:lstStyle/>
          <a:p>
            <a:pPr lvl="0"/>
            <a:r>
              <a:rPr lang="pl-PL" sz="6000" b="1" dirty="0" err="1" smtClean="0"/>
              <a:t>Rioja</a:t>
            </a:r>
            <a:endParaRPr lang="pl-PL" sz="6000" b="1" dirty="0"/>
          </a:p>
        </p:txBody>
      </p:sp>
      <p:pic>
        <p:nvPicPr>
          <p:cNvPr id="5" name="Symbol zastępczy zawartości 4" descr="013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1677" y="1600200"/>
            <a:ext cx="6660645" cy="4525963"/>
          </a:xfrm>
        </p:spPr>
      </p:pic>
    </p:spTree>
    <p:extLst>
      <p:ext uri="{BB962C8B-B14F-4D97-AF65-F5344CB8AC3E}">
        <p14:creationId xmlns:p14="http://schemas.microsoft.com/office/powerpoint/2010/main" val="182693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696744" cy="6858000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-288540" y="-459432"/>
            <a:ext cx="9505056" cy="4392487"/>
          </a:xfrm>
        </p:spPr>
        <p:txBody>
          <a:bodyPr>
            <a:normAutofit/>
          </a:bodyPr>
          <a:lstStyle/>
          <a:p>
            <a:r>
              <a:rPr lang="pl-PL" dirty="0" smtClean="0"/>
              <a:t>  </a:t>
            </a:r>
            <a:r>
              <a:rPr lang="pl-PL" sz="4000" dirty="0" smtClean="0"/>
              <a:t>Nigdy </a:t>
            </a:r>
            <a:r>
              <a:rPr lang="pl-PL" sz="4000" dirty="0"/>
              <a:t>jeszcze nie było </a:t>
            </a:r>
            <a:r>
              <a:rPr lang="pl-PL" sz="4000" dirty="0" smtClean="0"/>
              <a:t> na    rynku      </a:t>
            </a:r>
            <a:r>
              <a:rPr lang="pl-PL" sz="4000" b="1" dirty="0" smtClean="0"/>
              <a:t>tylu różnych win.</a:t>
            </a:r>
            <a:br>
              <a:rPr lang="pl-PL" sz="4000" b="1" dirty="0" smtClean="0"/>
            </a:br>
            <a:r>
              <a:rPr lang="pl-PL" sz="4000" b="1" dirty="0" smtClean="0"/>
              <a:t>  </a:t>
            </a:r>
            <a:endParaRPr lang="pl-PL" sz="4000" dirty="0"/>
          </a:p>
        </p:txBody>
      </p:sp>
      <p:sp>
        <p:nvSpPr>
          <p:cNvPr id="2" name="Prostokąt 1"/>
          <p:cNvSpPr/>
          <p:nvPr/>
        </p:nvSpPr>
        <p:spPr>
          <a:xfrm>
            <a:off x="503040" y="3501008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Nigdy </a:t>
            </a: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też ich</a:t>
            </a:r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jakość </a:t>
            </a: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nie była </a:t>
            </a:r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tak dobra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</a:p>
          <a:p>
            <a:pPr algn="ctr"/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Mamy szczęście żyć w czasach, które      są </a:t>
            </a:r>
            <a:r>
              <a:rPr lang="pl-PL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złotym wiekiem WINA</a:t>
            </a:r>
            <a:endParaRPr lang="pl-PL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104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642918"/>
            <a:ext cx="9144000" cy="114300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lvl="0"/>
            <a:r>
              <a:rPr lang="pl-PL" sz="5400" b="1" dirty="0" smtClean="0"/>
              <a:t>Kraje winiarskie - Hiszpania</a:t>
            </a:r>
            <a:endParaRPr lang="pl-PL" sz="5400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89654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  <a:buNone/>
            </a:pPr>
            <a:r>
              <a:rPr lang="pl-PL" sz="6700" b="1" dirty="0"/>
              <a:t>Klasyfikacja jakościowa win hiszpańskich</a:t>
            </a:r>
            <a:r>
              <a:rPr lang="pl-PL" sz="6700" b="1" dirty="0" smtClean="0"/>
              <a:t>:</a:t>
            </a:r>
            <a:endParaRPr lang="pl-PL" dirty="0" smtClean="0"/>
          </a:p>
          <a:p>
            <a:pPr>
              <a:lnSpc>
                <a:spcPct val="170000"/>
              </a:lnSpc>
            </a:pPr>
            <a:r>
              <a:rPr lang="pl-PL" sz="2900" b="1" dirty="0" err="1" smtClean="0"/>
              <a:t>Vino</a:t>
            </a:r>
            <a:r>
              <a:rPr lang="pl-PL" sz="2900" b="1" dirty="0" smtClean="0"/>
              <a:t> </a:t>
            </a:r>
            <a:r>
              <a:rPr lang="pl-PL" sz="2900" b="1" dirty="0"/>
              <a:t>De </a:t>
            </a:r>
            <a:r>
              <a:rPr lang="pl-PL" sz="2900" b="1" dirty="0" err="1"/>
              <a:t>Finca</a:t>
            </a:r>
            <a:r>
              <a:rPr lang="pl-PL" sz="2900" b="1" dirty="0"/>
              <a:t> </a:t>
            </a:r>
            <a:r>
              <a:rPr lang="pl-PL" sz="2900" dirty="0"/>
              <a:t>– „wino posiadłości” – przynajmniej od 5 lat produkowane z winogron </a:t>
            </a:r>
            <a:r>
              <a:rPr lang="pl-PL" sz="2900" dirty="0" smtClean="0"/>
              <a:t>własnej </a:t>
            </a:r>
            <a:r>
              <a:rPr lang="pl-PL" sz="2900" dirty="0"/>
              <a:t>winnicy, która od minimum 10 lat cieszy się międzynarodowym </a:t>
            </a:r>
            <a:r>
              <a:rPr lang="pl-PL" sz="2900" dirty="0" smtClean="0"/>
              <a:t>uznaniem</a:t>
            </a:r>
            <a:endParaRPr lang="pl-PL" sz="2900" dirty="0"/>
          </a:p>
          <a:p>
            <a:pPr>
              <a:lnSpc>
                <a:spcPct val="170000"/>
              </a:lnSpc>
            </a:pPr>
            <a:r>
              <a:rPr lang="pl-PL" sz="2900" b="1" dirty="0"/>
              <a:t>Pago</a:t>
            </a:r>
            <a:r>
              <a:rPr lang="pl-PL" sz="2900" dirty="0"/>
              <a:t> – oznaczenie win produkowanych na posiadłościach, używających do produkcji tylko własnych winogron a winiarnia </a:t>
            </a:r>
            <a:r>
              <a:rPr lang="pl-PL" sz="2900" dirty="0" smtClean="0"/>
              <a:t>znajduje </a:t>
            </a:r>
            <a:r>
              <a:rPr lang="pl-PL" sz="2900" dirty="0"/>
              <a:t>się w najbliższej </a:t>
            </a:r>
            <a:r>
              <a:rPr lang="pl-PL" sz="2900" dirty="0" smtClean="0"/>
              <a:t>okolicy</a:t>
            </a:r>
            <a:endParaRPr lang="pl-PL" sz="2900" dirty="0"/>
          </a:p>
          <a:p>
            <a:pPr>
              <a:lnSpc>
                <a:spcPct val="170000"/>
              </a:lnSpc>
            </a:pPr>
            <a:r>
              <a:rPr lang="pl-PL" sz="2900" b="1" dirty="0" err="1"/>
              <a:t>DOCa</a:t>
            </a:r>
            <a:r>
              <a:rPr lang="pl-PL" sz="2900" dirty="0"/>
              <a:t> – uznane dystrykty DO, które spełniają specjalne zalecenia i wyróżniają się szczególną </a:t>
            </a:r>
            <a:r>
              <a:rPr lang="pl-PL" sz="2900" dirty="0" smtClean="0"/>
              <a:t>jakością</a:t>
            </a:r>
            <a:endParaRPr lang="pl-PL" sz="2900" dirty="0"/>
          </a:p>
          <a:p>
            <a:pPr>
              <a:lnSpc>
                <a:spcPct val="170000"/>
              </a:lnSpc>
            </a:pPr>
            <a:r>
              <a:rPr lang="pl-PL" sz="2900" b="1" dirty="0"/>
              <a:t>DO</a:t>
            </a:r>
            <a:r>
              <a:rPr lang="pl-PL" sz="2900" dirty="0"/>
              <a:t> – kontrolowane określenie, kontrolowane przez </a:t>
            </a:r>
            <a:r>
              <a:rPr lang="pl-PL" sz="2900" dirty="0" err="1"/>
              <a:t>Consejo</a:t>
            </a:r>
            <a:r>
              <a:rPr lang="pl-PL" sz="2900" dirty="0"/>
              <a:t> </a:t>
            </a:r>
            <a:r>
              <a:rPr lang="pl-PL" sz="2900" dirty="0" err="1"/>
              <a:t>Regulador</a:t>
            </a:r>
            <a:r>
              <a:rPr lang="pl-PL" sz="2900" dirty="0"/>
              <a:t> (tylko 63 regiony winiarskie</a:t>
            </a:r>
            <a:r>
              <a:rPr lang="pl-PL" sz="2900" dirty="0" smtClean="0"/>
              <a:t>)</a:t>
            </a:r>
            <a:endParaRPr lang="pl-PL" sz="2900" dirty="0"/>
          </a:p>
          <a:p>
            <a:pPr>
              <a:lnSpc>
                <a:spcPct val="170000"/>
              </a:lnSpc>
            </a:pPr>
            <a:r>
              <a:rPr lang="pl-PL" sz="2900" b="1" dirty="0" err="1"/>
              <a:t>Vino</a:t>
            </a:r>
            <a:r>
              <a:rPr lang="pl-PL" sz="2900" b="1" dirty="0"/>
              <a:t> de mesa</a:t>
            </a:r>
            <a:r>
              <a:rPr lang="pl-PL" sz="2900" dirty="0"/>
              <a:t> – wino </a:t>
            </a:r>
            <a:r>
              <a:rPr lang="pl-PL" sz="2900" dirty="0" smtClean="0"/>
              <a:t>stołowe</a:t>
            </a:r>
            <a:endParaRPr lang="pl-PL" sz="2900" dirty="0"/>
          </a:p>
          <a:p>
            <a:pPr>
              <a:lnSpc>
                <a:spcPct val="170000"/>
              </a:lnSpc>
            </a:pPr>
            <a:r>
              <a:rPr lang="pl-PL" sz="2900" b="1" dirty="0" err="1"/>
              <a:t>Vino</a:t>
            </a:r>
            <a:r>
              <a:rPr lang="pl-PL" sz="2900" b="1" dirty="0"/>
              <a:t> de la </a:t>
            </a:r>
            <a:r>
              <a:rPr lang="pl-PL" sz="2900" b="1" dirty="0" err="1"/>
              <a:t>tierra</a:t>
            </a:r>
            <a:r>
              <a:rPr lang="pl-PL" sz="2900" b="1" dirty="0"/>
              <a:t> </a:t>
            </a:r>
            <a:r>
              <a:rPr lang="pl-PL" sz="2900" dirty="0"/>
              <a:t>– (V.T.) wino regionalne</a:t>
            </a:r>
          </a:p>
        </p:txBody>
      </p:sp>
    </p:spTree>
    <p:extLst>
      <p:ext uri="{BB962C8B-B14F-4D97-AF65-F5344CB8AC3E}">
        <p14:creationId xmlns:p14="http://schemas.microsoft.com/office/powerpoint/2010/main" val="39125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Kraje o stosunkowo krótkiej tradycji winiarskiej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852937"/>
            <a:ext cx="9144000" cy="1296144"/>
          </a:xfrm>
          <a:solidFill>
            <a:srgbClr val="FF0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0" b="1" dirty="0" smtClean="0"/>
              <a:t>Nowy ŚWIAT</a:t>
            </a:r>
            <a:endParaRPr lang="pl-PL" sz="6000" b="1" dirty="0"/>
          </a:p>
        </p:txBody>
      </p:sp>
    </p:spTree>
    <p:extLst>
      <p:ext uri="{BB962C8B-B14F-4D97-AF65-F5344CB8AC3E}">
        <p14:creationId xmlns:p14="http://schemas.microsoft.com/office/powerpoint/2010/main" val="184570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224136"/>
          </a:xfrm>
          <a:solidFill>
            <a:srgbClr val="FF0000"/>
          </a:solidFill>
        </p:spPr>
        <p:txBody>
          <a:bodyPr>
            <a:normAutofit/>
          </a:bodyPr>
          <a:lstStyle/>
          <a:p>
            <a:pPr lvl="0"/>
            <a:r>
              <a:rPr lang="pl-PL" sz="6000" b="1" dirty="0" smtClean="0"/>
              <a:t>Afryka - RPA</a:t>
            </a:r>
            <a:endParaRPr lang="pl-PL" sz="6000" b="1" dirty="0"/>
          </a:p>
        </p:txBody>
      </p:sp>
      <p:pic>
        <p:nvPicPr>
          <p:cNvPr id="5" name="Symbol zastępczy zawartości 4" descr="RP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760" y="1700808"/>
            <a:ext cx="8325176" cy="5157192"/>
          </a:xfrm>
        </p:spPr>
      </p:pic>
    </p:spTree>
    <p:extLst>
      <p:ext uri="{BB962C8B-B14F-4D97-AF65-F5344CB8AC3E}">
        <p14:creationId xmlns:p14="http://schemas.microsoft.com/office/powerpoint/2010/main" val="316576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642918"/>
            <a:ext cx="9144000" cy="114300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lvl="0"/>
            <a:r>
              <a:rPr lang="pl-PL" sz="6000" b="1" dirty="0" smtClean="0"/>
              <a:t>Ameryka Północna - USA</a:t>
            </a:r>
            <a:endParaRPr lang="pl-PL" sz="6000" b="1" dirty="0"/>
          </a:p>
        </p:txBody>
      </p:sp>
      <p:pic>
        <p:nvPicPr>
          <p:cNvPr id="6" name="Symbol zastępczy zawartości 5" descr="US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72816"/>
            <a:ext cx="7992888" cy="4904054"/>
          </a:xfrm>
        </p:spPr>
      </p:pic>
    </p:spTree>
    <p:extLst>
      <p:ext uri="{BB962C8B-B14F-4D97-AF65-F5344CB8AC3E}">
        <p14:creationId xmlns:p14="http://schemas.microsoft.com/office/powerpoint/2010/main" val="225169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96144"/>
          </a:xfrm>
          <a:solidFill>
            <a:srgbClr val="FF0000"/>
          </a:solidFill>
        </p:spPr>
        <p:txBody>
          <a:bodyPr>
            <a:normAutofit/>
          </a:bodyPr>
          <a:lstStyle/>
          <a:p>
            <a:pPr lvl="0"/>
            <a:r>
              <a:rPr lang="pl-PL" sz="6000" b="1" dirty="0" smtClean="0"/>
              <a:t>Kalifornia</a:t>
            </a:r>
            <a:endParaRPr lang="pl-PL" sz="6000" b="1" dirty="0"/>
          </a:p>
        </p:txBody>
      </p:sp>
      <p:pic>
        <p:nvPicPr>
          <p:cNvPr id="5" name="Symbol zastępczy zawartości 4" descr="Californ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556792"/>
            <a:ext cx="7992888" cy="5037425"/>
          </a:xfrm>
        </p:spPr>
      </p:pic>
    </p:spTree>
    <p:extLst>
      <p:ext uri="{BB962C8B-B14F-4D97-AF65-F5344CB8AC3E}">
        <p14:creationId xmlns:p14="http://schemas.microsoft.com/office/powerpoint/2010/main" val="202738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368152"/>
          </a:xfrm>
          <a:solidFill>
            <a:srgbClr val="FF0000"/>
          </a:solidFill>
        </p:spPr>
        <p:txBody>
          <a:bodyPr>
            <a:normAutofit/>
          </a:bodyPr>
          <a:lstStyle/>
          <a:p>
            <a:pPr lvl="0"/>
            <a:r>
              <a:rPr lang="pl-PL" sz="6000" b="1" dirty="0" smtClean="0"/>
              <a:t>Argentyna</a:t>
            </a:r>
            <a:endParaRPr lang="pl-PL" sz="6000" b="1" dirty="0"/>
          </a:p>
        </p:txBody>
      </p:sp>
      <p:pic>
        <p:nvPicPr>
          <p:cNvPr id="6" name="Picture 2" descr="Mariflor avec Cordillèr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8568952" cy="529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571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79912" y="2285992"/>
            <a:ext cx="5364088" cy="114300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lvl="0"/>
            <a:r>
              <a:rPr lang="pl-PL" sz="6000" b="1" dirty="0" smtClean="0"/>
              <a:t> Chile</a:t>
            </a:r>
            <a:endParaRPr lang="pl-PL" sz="6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324036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15616" y="1412776"/>
            <a:ext cx="6786578" cy="4430370"/>
            <a:chOff x="0" y="0"/>
            <a:chExt cx="5760" cy="3858"/>
          </a:xfrm>
        </p:grpSpPr>
        <p:pic>
          <p:nvPicPr>
            <p:cNvPr id="188416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5760" cy="3858"/>
            </a:xfrm>
            <a:prstGeom prst="rect">
              <a:avLst/>
            </a:prstGeom>
            <a:noFill/>
          </p:spPr>
        </p:pic>
        <p:sp>
          <p:nvSpPr>
            <p:cNvPr id="1884164" name="Text Box 4"/>
            <p:cNvSpPr txBox="1">
              <a:spLocks noChangeArrowheads="1"/>
            </p:cNvSpPr>
            <p:nvPr/>
          </p:nvSpPr>
          <p:spPr bwMode="auto">
            <a:xfrm>
              <a:off x="48" y="413"/>
              <a:ext cx="2496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l-PL" dirty="0" smtClean="0">
                  <a:solidFill>
                    <a:prstClr val="white"/>
                  </a:solidFill>
                </a:rPr>
                <a:t>Unikatowa Geografia</a:t>
              </a:r>
              <a:endParaRPr lang="es-ES" i="1" dirty="0">
                <a:solidFill>
                  <a:prstClr val="white"/>
                </a:solidFill>
              </a:endParaRPr>
            </a:p>
          </p:txBody>
        </p:sp>
        <p:sp>
          <p:nvSpPr>
            <p:cNvPr id="1884165" name="Rectangle 5"/>
            <p:cNvSpPr>
              <a:spLocks noChangeArrowheads="1"/>
            </p:cNvSpPr>
            <p:nvPr/>
          </p:nvSpPr>
          <p:spPr bwMode="auto">
            <a:xfrm>
              <a:off x="48" y="1488"/>
              <a:ext cx="3504" cy="2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70000"/>
                </a:lnSpc>
                <a:spcBef>
                  <a:spcPct val="50000"/>
                </a:spcBef>
                <a:buFontTx/>
                <a:buChar char="•"/>
              </a:pPr>
              <a:r>
                <a:rPr lang="pl-PL" sz="1900" b="1" dirty="0" smtClean="0">
                  <a:solidFill>
                    <a:prstClr val="white"/>
                  </a:solidFill>
                </a:rPr>
                <a:t>Długość kraju ponad 4.300 km</a:t>
              </a:r>
              <a:endParaRPr lang="es-MX" sz="1900" b="1" dirty="0">
                <a:solidFill>
                  <a:prstClr val="white"/>
                </a:solidFill>
              </a:endParaRPr>
            </a:p>
            <a:p>
              <a:pPr>
                <a:lnSpc>
                  <a:spcPct val="170000"/>
                </a:lnSpc>
                <a:spcBef>
                  <a:spcPct val="50000"/>
                </a:spcBef>
                <a:buFontTx/>
                <a:buChar char="•"/>
              </a:pPr>
              <a:r>
                <a:rPr lang="pl-PL" sz="1900" b="1" dirty="0" smtClean="0">
                  <a:solidFill>
                    <a:prstClr val="white"/>
                  </a:solidFill>
                </a:rPr>
                <a:t>Szerokość średnio 150 km</a:t>
              </a:r>
              <a:endParaRPr lang="es-MX" sz="1900" dirty="0">
                <a:solidFill>
                  <a:prstClr val="white"/>
                </a:solidFill>
              </a:endParaRPr>
            </a:p>
            <a:p>
              <a:pPr>
                <a:lnSpc>
                  <a:spcPct val="170000"/>
                </a:lnSpc>
                <a:spcBef>
                  <a:spcPct val="50000"/>
                </a:spcBef>
                <a:buFontTx/>
                <a:buChar char="•"/>
              </a:pPr>
              <a:r>
                <a:rPr lang="pl-PL" sz="1900" b="1" dirty="0" smtClean="0">
                  <a:solidFill>
                    <a:prstClr val="white"/>
                  </a:solidFill>
                </a:rPr>
                <a:t>Izolacja 4 naturalnych barier</a:t>
              </a:r>
              <a:endParaRPr lang="es-MX" sz="1900" b="1" dirty="0">
                <a:solidFill>
                  <a:prstClr val="white"/>
                </a:solidFill>
              </a:endParaRPr>
            </a:p>
            <a:p>
              <a:pPr lvl="1">
                <a:lnSpc>
                  <a:spcPct val="170000"/>
                </a:lnSpc>
                <a:spcBef>
                  <a:spcPct val="50000"/>
                </a:spcBef>
                <a:buFontTx/>
                <a:buChar char="-"/>
              </a:pPr>
              <a:endParaRPr lang="es-ES" sz="1400" b="1" dirty="0">
                <a:solidFill>
                  <a:prstClr val="white"/>
                </a:solidFill>
              </a:endParaRPr>
            </a:p>
          </p:txBody>
        </p:sp>
        <p:graphicFrame>
          <p:nvGraphicFramePr>
            <p:cNvPr id="1884166" name="Object 6"/>
            <p:cNvGraphicFramePr>
              <a:graphicFrameLocks noChangeAspect="1"/>
            </p:cNvGraphicFramePr>
            <p:nvPr/>
          </p:nvGraphicFramePr>
          <p:xfrm>
            <a:off x="4278" y="2759"/>
            <a:ext cx="1440" cy="8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2" name="Fotografía de Photo Editor" r:id="rId5" imgW="5458587" imgH="3057143" progId="">
                    <p:embed/>
                  </p:oleObj>
                </mc:Choice>
                <mc:Fallback>
                  <p:oleObj name="Fotografía de Photo Editor" r:id="rId5" imgW="5458587" imgH="3057143" progId="">
                    <p:embed/>
                    <p:pic>
                      <p:nvPicPr>
                        <p:cNvPr id="0" name="Picture 20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8" y="2759"/>
                          <a:ext cx="1440" cy="8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043608" y="332656"/>
            <a:ext cx="6786578" cy="5472607"/>
            <a:chOff x="-67" y="0"/>
            <a:chExt cx="5760" cy="432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67" y="0"/>
              <a:ext cx="5760" cy="4320"/>
            </a:xfrm>
            <a:prstGeom prst="rect">
              <a:avLst/>
            </a:prstGeom>
            <a:noFill/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48" y="413"/>
              <a:ext cx="2496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l-PL" dirty="0" smtClean="0">
                  <a:solidFill>
                    <a:prstClr val="white"/>
                  </a:solidFill>
                </a:rPr>
                <a:t>Unikatowa Geografia</a:t>
              </a:r>
              <a:endParaRPr lang="es-ES" i="1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48" y="1488"/>
              <a:ext cx="3504" cy="1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70000"/>
                </a:lnSpc>
                <a:spcBef>
                  <a:spcPct val="50000"/>
                </a:spcBef>
                <a:buFontTx/>
                <a:buChar char="•"/>
              </a:pPr>
              <a:r>
                <a:rPr lang="pl-PL" sz="1900" b="1" dirty="0" smtClean="0">
                  <a:solidFill>
                    <a:prstClr val="white"/>
                  </a:solidFill>
                </a:rPr>
                <a:t>Długość kraju ponad 4.300 km</a:t>
              </a:r>
              <a:endParaRPr lang="es-MX" sz="1900" b="1" dirty="0">
                <a:solidFill>
                  <a:prstClr val="white"/>
                </a:solidFill>
              </a:endParaRPr>
            </a:p>
            <a:p>
              <a:pPr algn="ctr">
                <a:lnSpc>
                  <a:spcPct val="170000"/>
                </a:lnSpc>
                <a:spcBef>
                  <a:spcPct val="50000"/>
                </a:spcBef>
                <a:buFontTx/>
                <a:buChar char="•"/>
              </a:pPr>
              <a:r>
                <a:rPr lang="pl-PL" sz="1900" b="1" dirty="0" smtClean="0">
                  <a:solidFill>
                    <a:prstClr val="white"/>
                  </a:solidFill>
                </a:rPr>
                <a:t>Szerokość średnio 150 km</a:t>
              </a:r>
              <a:endParaRPr lang="es-MX" sz="1900" dirty="0">
                <a:solidFill>
                  <a:prstClr val="white"/>
                </a:solidFill>
              </a:endParaRPr>
            </a:p>
            <a:p>
              <a:pPr algn="ctr">
                <a:lnSpc>
                  <a:spcPct val="170000"/>
                </a:lnSpc>
                <a:spcBef>
                  <a:spcPct val="50000"/>
                </a:spcBef>
                <a:buFontTx/>
                <a:buChar char="•"/>
              </a:pPr>
              <a:r>
                <a:rPr lang="pl-PL" sz="1900" b="1" dirty="0" smtClean="0">
                  <a:solidFill>
                    <a:prstClr val="white"/>
                  </a:solidFill>
                </a:rPr>
                <a:t>Izolacja 4 naturalnych barier</a:t>
              </a:r>
              <a:endParaRPr lang="es-MX" sz="1900" b="1" dirty="0">
                <a:solidFill>
                  <a:prstClr val="white"/>
                </a:solidFill>
              </a:endParaRPr>
            </a:p>
            <a:p>
              <a:pPr lvl="1" algn="ctr">
                <a:lnSpc>
                  <a:spcPct val="170000"/>
                </a:lnSpc>
                <a:spcBef>
                  <a:spcPct val="50000"/>
                </a:spcBef>
                <a:buFontTx/>
                <a:buChar char="-"/>
              </a:pPr>
              <a:endParaRPr lang="es-ES" sz="1400" b="1" dirty="0">
                <a:solidFill>
                  <a:prstClr val="white"/>
                </a:solidFill>
              </a:endParaRPr>
            </a:p>
          </p:txBody>
        </p:sp>
        <p:graphicFrame>
          <p:nvGraphicFramePr>
            <p:cNvPr id="11" name="Object 6"/>
            <p:cNvGraphicFramePr>
              <a:graphicFrameLocks noChangeAspect="1"/>
            </p:cNvGraphicFramePr>
            <p:nvPr/>
          </p:nvGraphicFramePr>
          <p:xfrm>
            <a:off x="4224" y="3456"/>
            <a:ext cx="1440" cy="8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3" name="Fotografía de Photo Editor" r:id="rId7" imgW="5458587" imgH="3057143" progId="">
                    <p:embed/>
                  </p:oleObj>
                </mc:Choice>
                <mc:Fallback>
                  <p:oleObj name="Fotografía de Photo Editor" r:id="rId7" imgW="5458587" imgH="3057143" progId="">
                    <p:embed/>
                    <p:pic>
                      <p:nvPicPr>
                        <p:cNvPr id="0" name="Picture 20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3456"/>
                          <a:ext cx="1440" cy="8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923173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368152"/>
          </a:xfrm>
          <a:solidFill>
            <a:srgbClr val="FF0000"/>
          </a:solidFill>
        </p:spPr>
        <p:txBody>
          <a:bodyPr>
            <a:normAutofit/>
          </a:bodyPr>
          <a:lstStyle/>
          <a:p>
            <a:pPr lvl="0"/>
            <a:r>
              <a:rPr lang="pl-PL" sz="6000" b="1" dirty="0" smtClean="0"/>
              <a:t>Australia</a:t>
            </a:r>
            <a:endParaRPr lang="pl-PL" sz="6000" b="1" dirty="0"/>
          </a:p>
        </p:txBody>
      </p:sp>
      <p:pic>
        <p:nvPicPr>
          <p:cNvPr id="6" name="Symbol zastępczy zawartości 5" descr="Austral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628800"/>
            <a:ext cx="7488832" cy="4525963"/>
          </a:xfrm>
        </p:spPr>
      </p:pic>
    </p:spTree>
    <p:extLst>
      <p:ext uri="{BB962C8B-B14F-4D97-AF65-F5344CB8AC3E}">
        <p14:creationId xmlns:p14="http://schemas.microsoft.com/office/powerpoint/2010/main" val="86771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48681"/>
            <a:ext cx="9143999" cy="1296144"/>
          </a:xfrm>
          <a:solidFill>
            <a:srgbClr val="FF0000"/>
          </a:solidFill>
        </p:spPr>
        <p:txBody>
          <a:bodyPr>
            <a:normAutofit/>
          </a:bodyPr>
          <a:lstStyle/>
          <a:p>
            <a:pPr lvl="0"/>
            <a:r>
              <a:rPr lang="pl-PL" sz="6000" b="1" dirty="0"/>
              <a:t>Rodzaje </a:t>
            </a:r>
            <a:r>
              <a:rPr lang="pl-PL" sz="6000" b="1" dirty="0" smtClean="0"/>
              <a:t>winorośli</a:t>
            </a:r>
            <a:endParaRPr lang="pl-PL" sz="6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5" y="2204865"/>
            <a:ext cx="8229600" cy="41764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b="1" dirty="0" smtClean="0"/>
              <a:t>   </a:t>
            </a:r>
            <a:r>
              <a:rPr lang="pl-PL" sz="4000" b="1" dirty="0" smtClean="0"/>
              <a:t>Winorośl</a:t>
            </a:r>
            <a:r>
              <a:rPr lang="pl-PL" dirty="0" smtClean="0"/>
              <a:t> </a:t>
            </a:r>
            <a:r>
              <a:rPr lang="pl-PL" dirty="0"/>
              <a:t>– to długowieczna roślina wieloletnia, która – w przeciwieństwie do roślin rocznych – może trwać w jednej lokalizacji średnio </a:t>
            </a:r>
            <a:r>
              <a:rPr lang="pl-PL" dirty="0" smtClean="0"/>
              <a:t> </a:t>
            </a:r>
            <a:r>
              <a:rPr lang="pl-PL" dirty="0"/>
              <a:t>30 </a:t>
            </a:r>
            <a:r>
              <a:rPr lang="pl-PL" dirty="0" smtClean="0"/>
              <a:t>lat a nawet 40-50 lat.</a:t>
            </a:r>
          </a:p>
          <a:p>
            <a:pPr algn="ctr">
              <a:buNone/>
            </a:pPr>
            <a:r>
              <a:rPr lang="pl-PL" b="1" dirty="0" smtClean="0"/>
              <a:t>          Im starszy krzew tym lepsze wino.</a:t>
            </a:r>
          </a:p>
          <a:p>
            <a:pPr algn="ctr">
              <a:buNone/>
            </a:pPr>
            <a:r>
              <a:rPr lang="pl-PL" b="1" dirty="0"/>
              <a:t> </a:t>
            </a:r>
            <a:r>
              <a:rPr lang="pl-PL" b="1" dirty="0" smtClean="0"/>
              <a:t>   Wino nie ma prawa przyjąć nazwy szczepu wcześniej niż po 4 latach owocowania.</a:t>
            </a:r>
          </a:p>
          <a:p>
            <a:pPr algn="just">
              <a:buNone/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42709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r="-16275"/>
          <a:stretch/>
        </p:blipFill>
        <p:spPr>
          <a:xfrm>
            <a:off x="5472000" y="-7192"/>
            <a:ext cx="4644008" cy="6858000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0" y="332656"/>
            <a:ext cx="5508104" cy="1224136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     Sztuka tworzenia wina:  </a:t>
            </a:r>
            <a:endParaRPr lang="pl-PL" sz="4000" b="1" dirty="0"/>
          </a:p>
        </p:txBody>
      </p:sp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0" y="1556792"/>
            <a:ext cx="5472000" cy="4824536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endParaRPr lang="pl-PL" sz="4000" dirty="0" smtClean="0">
              <a:solidFill>
                <a:srgbClr val="FF0000"/>
              </a:solidFill>
            </a:endParaRPr>
          </a:p>
          <a:p>
            <a:pPr marL="571500" indent="-571500" algn="l">
              <a:buFont typeface="Wingdings" pitchFamily="2" charset="2"/>
              <a:buChar char="§"/>
            </a:pPr>
            <a:r>
              <a:rPr lang="pl-PL" sz="2400" b="1" dirty="0">
                <a:solidFill>
                  <a:schemeClr val="tx1"/>
                </a:solidFill>
              </a:rPr>
              <a:t>To owoc winorośli i pracy ludzkich </a:t>
            </a:r>
            <a:r>
              <a:rPr lang="pl-PL" sz="2400" b="1" dirty="0" smtClean="0">
                <a:solidFill>
                  <a:schemeClr val="tx1"/>
                </a:solidFill>
              </a:rPr>
              <a:t>rąk</a:t>
            </a:r>
            <a:endParaRPr lang="pl-PL" sz="2400" b="1" dirty="0">
              <a:solidFill>
                <a:schemeClr val="tx1"/>
              </a:solidFill>
            </a:endParaRPr>
          </a:p>
          <a:p>
            <a:pPr marL="571500" indent="-571500" algn="l">
              <a:buFont typeface="Wingdings" pitchFamily="2" charset="2"/>
              <a:buChar char="§"/>
            </a:pPr>
            <a:r>
              <a:rPr lang="pl-PL" sz="2400" b="1" dirty="0" smtClean="0">
                <a:solidFill>
                  <a:schemeClr val="tx1"/>
                </a:solidFill>
              </a:rPr>
              <a:t>Trwa już około siedmiu tysięcy lat</a:t>
            </a:r>
          </a:p>
          <a:p>
            <a:pPr marL="571500" indent="-571500" algn="l">
              <a:buFont typeface="Wingdings" pitchFamily="2" charset="2"/>
              <a:buChar char="§"/>
            </a:pPr>
            <a:r>
              <a:rPr lang="pl-PL" sz="2400" b="1" dirty="0" smtClean="0">
                <a:solidFill>
                  <a:schemeClr val="tx1"/>
                </a:solidFill>
              </a:rPr>
              <a:t>Kolebką jej są </a:t>
            </a:r>
            <a:r>
              <a:rPr lang="pl-PL" sz="2400" b="1" u="sng" dirty="0" smtClean="0">
                <a:solidFill>
                  <a:schemeClr val="tx1"/>
                </a:solidFill>
              </a:rPr>
              <a:t>wzgórza Kaukazu</a:t>
            </a:r>
          </a:p>
          <a:p>
            <a:pPr marL="571500" indent="-571500" algn="l">
              <a:buFont typeface="Wingdings" pitchFamily="2" charset="2"/>
              <a:buChar char="§"/>
            </a:pPr>
            <a:r>
              <a:rPr lang="pl-PL" sz="2400" b="1" dirty="0" smtClean="0">
                <a:solidFill>
                  <a:schemeClr val="tx1"/>
                </a:solidFill>
              </a:rPr>
              <a:t>Do terenów śródziemnomorskich dotarła przez Armenię i Syrię</a:t>
            </a:r>
          </a:p>
          <a:p>
            <a:pPr marL="571500" indent="-571500" algn="l">
              <a:buFont typeface="Wingdings" pitchFamily="2" charset="2"/>
              <a:buChar char="§"/>
            </a:pPr>
            <a:r>
              <a:rPr lang="pl-PL" sz="2400" b="1" u="sng" dirty="0" smtClean="0">
                <a:solidFill>
                  <a:schemeClr val="tx1"/>
                </a:solidFill>
              </a:rPr>
              <a:t>W czasach rzymskich </a:t>
            </a:r>
            <a:r>
              <a:rPr lang="pl-PL" sz="2400" b="1" dirty="0" smtClean="0">
                <a:solidFill>
                  <a:schemeClr val="tx1"/>
                </a:solidFill>
              </a:rPr>
              <a:t>dotarła aż do doliny nad rzeką Mozelą w Niemczech, zahaczając  o Dunaj i francuski Rodan aż do regionu Bordeaux </a:t>
            </a:r>
          </a:p>
        </p:txBody>
      </p:sp>
    </p:spTree>
    <p:extLst>
      <p:ext uri="{BB962C8B-B14F-4D97-AF65-F5344CB8AC3E}">
        <p14:creationId xmlns:p14="http://schemas.microsoft.com/office/powerpoint/2010/main" val="343804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smtClean="0"/>
              <a:t>Rodzaje winorośli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mtClean="0"/>
              <a:t>   Winorośl – to długowieczna roślina wieloletnia, która – w przeciwieństwie do roślin rocznych – może trwać w jednej lokalizacji średnio nawet 30 lat.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01"/>
            <a:ext cx="9201460" cy="692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1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rgbClr val="FF0000"/>
          </a:solidFill>
        </p:spPr>
        <p:txBody>
          <a:bodyPr>
            <a:normAutofit/>
          </a:bodyPr>
          <a:lstStyle/>
          <a:p>
            <a:pPr lvl="0"/>
            <a:r>
              <a:rPr lang="pl-PL" sz="6000" b="1" dirty="0"/>
              <a:t>Rodzaje </a:t>
            </a:r>
            <a:r>
              <a:rPr lang="pl-PL" sz="6000" b="1" dirty="0" smtClean="0"/>
              <a:t>winorośli</a:t>
            </a:r>
            <a:endParaRPr lang="pl-PL" sz="6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pl-PL" dirty="0"/>
              <a:t>Najbardziej popularne </a:t>
            </a:r>
            <a:r>
              <a:rPr lang="pl-PL" dirty="0" err="1" smtClean="0"/>
              <a:t>winorośla</a:t>
            </a:r>
            <a:r>
              <a:rPr lang="pl-PL" dirty="0" smtClean="0"/>
              <a:t> </a:t>
            </a:r>
            <a:r>
              <a:rPr lang="pl-PL" dirty="0"/>
              <a:t>/ odmiany </a:t>
            </a:r>
            <a:r>
              <a:rPr lang="pl-PL" dirty="0" smtClean="0"/>
              <a:t>winogron,</a:t>
            </a:r>
          </a:p>
          <a:p>
            <a:pPr algn="ctr">
              <a:buNone/>
            </a:pPr>
            <a:r>
              <a:rPr lang="pl-PL" dirty="0" smtClean="0"/>
              <a:t>z których powstaje większość win o światowej renomie       </a:t>
            </a:r>
            <a:endParaRPr lang="pl-PL" sz="1800" dirty="0"/>
          </a:p>
          <a:p>
            <a:pPr lvl="1">
              <a:buFont typeface="Arial" pitchFamily="34" charset="0"/>
              <a:buChar char="•"/>
            </a:pPr>
            <a:r>
              <a:rPr lang="en-US" sz="3100" b="1" dirty="0" err="1" smtClean="0"/>
              <a:t>Chardonay</a:t>
            </a:r>
            <a:r>
              <a:rPr lang="pl-PL" sz="3100" b="1" dirty="0" smtClean="0"/>
              <a:t>                                       </a:t>
            </a:r>
            <a:endParaRPr lang="pl-PL" sz="3100" b="1" dirty="0"/>
          </a:p>
          <a:p>
            <a:pPr lvl="1">
              <a:buFont typeface="Arial" pitchFamily="34" charset="0"/>
              <a:buChar char="•"/>
            </a:pPr>
            <a:r>
              <a:rPr lang="pl-PL" sz="3100" b="1" dirty="0"/>
              <a:t>S</a:t>
            </a:r>
            <a:r>
              <a:rPr lang="en-US" sz="3100" b="1" dirty="0" err="1" smtClean="0"/>
              <a:t>auvignon</a:t>
            </a:r>
            <a:r>
              <a:rPr lang="en-US" sz="3100" b="1" dirty="0" smtClean="0"/>
              <a:t> Blanc</a:t>
            </a:r>
            <a:endParaRPr lang="pl-PL" sz="3100" b="1" dirty="0"/>
          </a:p>
          <a:p>
            <a:pPr lvl="1">
              <a:buFont typeface="Arial" pitchFamily="34" charset="0"/>
              <a:buChar char="•"/>
            </a:pPr>
            <a:r>
              <a:rPr lang="en-US" sz="3100" b="1" dirty="0" smtClean="0"/>
              <a:t>Merlot</a:t>
            </a:r>
            <a:r>
              <a:rPr lang="pl-PL" sz="3100" b="1" dirty="0" smtClean="0"/>
              <a:t> </a:t>
            </a:r>
            <a:endParaRPr lang="pl-PL" sz="3100" b="1" dirty="0"/>
          </a:p>
          <a:p>
            <a:pPr lvl="1">
              <a:buFont typeface="Arial" pitchFamily="34" charset="0"/>
              <a:buChar char="•"/>
            </a:pPr>
            <a:r>
              <a:rPr lang="pl-PL" sz="3100" b="1" dirty="0"/>
              <a:t>C</a:t>
            </a:r>
            <a:r>
              <a:rPr lang="en-US" sz="3100" b="1" dirty="0" err="1" smtClean="0"/>
              <a:t>abernet</a:t>
            </a:r>
            <a:r>
              <a:rPr lang="en-US" sz="3100" b="1" dirty="0" smtClean="0"/>
              <a:t> sauvignon</a:t>
            </a:r>
            <a:r>
              <a:rPr lang="pl-PL" sz="3100" b="1" dirty="0" smtClean="0"/>
              <a:t>       </a:t>
            </a:r>
            <a:endParaRPr lang="pl-PL" sz="3100" b="1" dirty="0"/>
          </a:p>
          <a:p>
            <a:pPr lvl="1">
              <a:buFont typeface="Arial" pitchFamily="34" charset="0"/>
              <a:buChar char="•"/>
            </a:pPr>
            <a:r>
              <a:rPr lang="pl-PL" sz="3100" b="1" dirty="0"/>
              <a:t>P</a:t>
            </a:r>
            <a:r>
              <a:rPr lang="en-US" sz="3100" b="1" dirty="0" err="1" smtClean="0"/>
              <a:t>inot</a:t>
            </a:r>
            <a:r>
              <a:rPr lang="en-US" sz="3100" b="1" dirty="0" smtClean="0"/>
              <a:t> noir</a:t>
            </a:r>
            <a:r>
              <a:rPr lang="pl-PL" sz="3100" b="1" dirty="0" smtClean="0"/>
              <a:t>     </a:t>
            </a:r>
            <a:endParaRPr lang="pl-PL" sz="3100" b="1" dirty="0"/>
          </a:p>
          <a:p>
            <a:pPr lvl="1">
              <a:buFont typeface="Arial" pitchFamily="34" charset="0"/>
              <a:buChar char="•"/>
            </a:pPr>
            <a:r>
              <a:rPr lang="en-US" sz="3100" b="1" dirty="0" smtClean="0"/>
              <a:t>Sangiovese</a:t>
            </a:r>
            <a:r>
              <a:rPr lang="pl-PL" sz="3100" b="1" dirty="0" smtClean="0"/>
              <a:t>  </a:t>
            </a:r>
            <a:endParaRPr lang="pl-PL" sz="3100" b="1" dirty="0"/>
          </a:p>
          <a:p>
            <a:pPr lvl="1">
              <a:buFont typeface="Arial" pitchFamily="34" charset="0"/>
              <a:buChar char="•"/>
            </a:pPr>
            <a:r>
              <a:rPr lang="en-US" sz="3100" b="1" dirty="0" smtClean="0"/>
              <a:t>Malbec</a:t>
            </a:r>
            <a:r>
              <a:rPr lang="pl-PL" sz="3100" b="1" dirty="0" smtClean="0"/>
              <a:t>   </a:t>
            </a:r>
            <a:endParaRPr lang="pl-PL" sz="3100" b="1" dirty="0"/>
          </a:p>
          <a:p>
            <a:pPr lvl="1">
              <a:buFont typeface="Arial" pitchFamily="34" charset="0"/>
              <a:buChar char="•"/>
            </a:pPr>
            <a:r>
              <a:rPr lang="pl-PL" sz="3100" b="1" dirty="0"/>
              <a:t>S</a:t>
            </a:r>
            <a:r>
              <a:rPr lang="en-US" sz="3100" b="1" dirty="0" err="1" smtClean="0"/>
              <a:t>yrah</a:t>
            </a:r>
            <a:endParaRPr lang="pl-PL" sz="3100" b="1" dirty="0"/>
          </a:p>
          <a:p>
            <a:pPr lvl="1">
              <a:buFont typeface="Arial" pitchFamily="34" charset="0"/>
              <a:buChar char="•"/>
            </a:pPr>
            <a:r>
              <a:rPr lang="en-US" sz="3100" b="1" dirty="0" err="1" smtClean="0"/>
              <a:t>Gamay</a:t>
            </a:r>
            <a:endParaRPr lang="pl-PL" sz="3100" b="1" dirty="0" smtClean="0"/>
          </a:p>
          <a:p>
            <a:pPr lvl="1">
              <a:buFont typeface="Arial" pitchFamily="34" charset="0"/>
              <a:buChar char="•"/>
            </a:pPr>
            <a:r>
              <a:rPr lang="pl-PL" sz="3100" b="1" dirty="0" err="1" smtClean="0"/>
              <a:t>Zinfandel</a:t>
            </a:r>
            <a:r>
              <a:rPr lang="pl-PL" sz="3100" b="1" dirty="0" smtClean="0"/>
              <a:t>/</a:t>
            </a:r>
            <a:r>
              <a:rPr lang="pl-PL" sz="3100" b="1" dirty="0" err="1" smtClean="0"/>
              <a:t>Primitivo</a:t>
            </a:r>
            <a:endParaRPr lang="pl-PL" sz="3100" b="1" dirty="0" smtClean="0"/>
          </a:p>
          <a:p>
            <a:pPr lvl="1">
              <a:buFont typeface="Arial" pitchFamily="34" charset="0"/>
              <a:buChar char="•"/>
            </a:pPr>
            <a:r>
              <a:rPr lang="pl-PL" sz="3100" b="1" dirty="0" smtClean="0"/>
              <a:t>Riesling</a:t>
            </a:r>
          </a:p>
          <a:p>
            <a:pPr lvl="1">
              <a:buFont typeface="Arial" pitchFamily="34" charset="0"/>
              <a:buChar char="•"/>
            </a:pPr>
            <a:r>
              <a:rPr lang="pl-PL" sz="3100" b="1" dirty="0" err="1" smtClean="0"/>
              <a:t>Tempranillo</a:t>
            </a:r>
            <a:endParaRPr lang="pl-PL" sz="3100" b="1" dirty="0" smtClean="0"/>
          </a:p>
          <a:p>
            <a:pPr lvl="1">
              <a:buFont typeface="Arial" pitchFamily="34" charset="0"/>
              <a:buChar char="•"/>
            </a:pPr>
            <a:endParaRPr lang="pl-PL" sz="3000" dirty="0" smtClean="0"/>
          </a:p>
          <a:p>
            <a:pPr lvl="1">
              <a:buNone/>
            </a:pPr>
            <a:r>
              <a:rPr lang="pl-PL" sz="1600" dirty="0" smtClean="0"/>
              <a:t>(wskazówka przy wyborze wina)</a:t>
            </a:r>
            <a:endParaRPr lang="pl-PL" sz="1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32856"/>
            <a:ext cx="424847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540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b="1" dirty="0" smtClean="0"/>
              <a:t>Mapa winorośli uprawianych w Grecji</a:t>
            </a:r>
            <a:endParaRPr lang="pl-PL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14018" y="1600200"/>
            <a:ext cx="4915963" cy="45259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pl-PL" b="1" dirty="0" smtClean="0"/>
              <a:t>Wina w Grecji powstają z odmian autochtonicznych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b="1" dirty="0" smtClean="0"/>
              <a:t>Najważniejsze szczepy winorośli czerwonych:</a:t>
            </a:r>
          </a:p>
          <a:p>
            <a:pPr>
              <a:buNone/>
            </a:pPr>
            <a:r>
              <a:rPr lang="pl-PL" dirty="0" err="1" smtClean="0"/>
              <a:t>Mavrodaphne</a:t>
            </a:r>
            <a:r>
              <a:rPr lang="pl-PL" dirty="0" smtClean="0"/>
              <a:t>, </a:t>
            </a:r>
            <a:r>
              <a:rPr lang="pl-PL" dirty="0" err="1" smtClean="0"/>
              <a:t>Xinomawro</a:t>
            </a:r>
            <a:r>
              <a:rPr lang="pl-PL" dirty="0" smtClean="0"/>
              <a:t>, </a:t>
            </a:r>
            <a:r>
              <a:rPr lang="pl-PL" dirty="0" err="1" smtClean="0"/>
              <a:t>Liatki</a:t>
            </a:r>
            <a:r>
              <a:rPr lang="pl-PL" dirty="0" smtClean="0"/>
              <a:t>, </a:t>
            </a:r>
            <a:r>
              <a:rPr lang="pl-PL" dirty="0" err="1" smtClean="0"/>
              <a:t>Mandiiaria</a:t>
            </a:r>
            <a:r>
              <a:rPr lang="pl-PL" dirty="0" smtClean="0"/>
              <a:t>,</a:t>
            </a:r>
          </a:p>
          <a:p>
            <a:pPr>
              <a:buNone/>
            </a:pPr>
            <a:r>
              <a:rPr lang="pl-PL" dirty="0" err="1" smtClean="0"/>
              <a:t>Agiorgitiko</a:t>
            </a:r>
            <a:r>
              <a:rPr lang="pl-PL" dirty="0" smtClean="0"/>
              <a:t>, </a:t>
            </a:r>
            <a:r>
              <a:rPr lang="pl-PL" dirty="0" err="1" smtClean="0"/>
              <a:t>Malagouzia</a:t>
            </a:r>
            <a:endParaRPr lang="pl-PL" dirty="0" smtClean="0"/>
          </a:p>
          <a:p>
            <a:pPr>
              <a:buNone/>
            </a:pPr>
            <a:r>
              <a:rPr lang="pl-PL" b="1" dirty="0" smtClean="0"/>
              <a:t>Najważniejsze szczepy winorośli białych:</a:t>
            </a:r>
          </a:p>
          <a:p>
            <a:pPr>
              <a:buNone/>
            </a:pPr>
            <a:r>
              <a:rPr lang="pl-PL" dirty="0" err="1" smtClean="0"/>
              <a:t>Savatiano</a:t>
            </a:r>
            <a:r>
              <a:rPr lang="pl-PL" dirty="0" smtClean="0"/>
              <a:t>, </a:t>
            </a:r>
            <a:r>
              <a:rPr lang="pl-PL" dirty="0" err="1" smtClean="0"/>
              <a:t>Rhoditis</a:t>
            </a:r>
            <a:r>
              <a:rPr lang="pl-PL" dirty="0" smtClean="0"/>
              <a:t>, </a:t>
            </a:r>
            <a:r>
              <a:rPr lang="pl-PL" dirty="0" err="1" smtClean="0"/>
              <a:t>Kydonitsa</a:t>
            </a:r>
            <a:r>
              <a:rPr lang="pl-PL" dirty="0" smtClean="0"/>
              <a:t>, </a:t>
            </a:r>
            <a:r>
              <a:rPr lang="pl-PL" dirty="0" err="1" smtClean="0"/>
              <a:t>Malvasia</a:t>
            </a:r>
            <a:r>
              <a:rPr lang="pl-PL" dirty="0" smtClean="0"/>
              <a:t>,</a:t>
            </a:r>
          </a:p>
          <a:p>
            <a:pPr>
              <a:buNone/>
            </a:pPr>
            <a:r>
              <a:rPr lang="pl-PL" dirty="0" err="1" smtClean="0"/>
              <a:t>Assyrtico</a:t>
            </a:r>
            <a:endParaRPr lang="pl-PL" dirty="0" smtClean="0"/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l-GR" b="1" dirty="0" err="1" smtClean="0"/>
              <a:t>Savvatiano</a:t>
            </a:r>
            <a:endParaRPr lang="el-GR" altLang="el-GR" b="1" dirty="0" smtClean="0"/>
          </a:p>
        </p:txBody>
      </p:sp>
      <p:pic>
        <p:nvPicPr>
          <p:cNvPr id="14339" name="image20.jpg" descr="savvatiano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16013" y="1773238"/>
            <a:ext cx="3240087" cy="4103687"/>
          </a:xfrm>
        </p:spPr>
      </p:pic>
      <p:sp>
        <p:nvSpPr>
          <p:cNvPr id="7" name="Θέση περιεχομένου 6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Szeroko rozpowszechniona winorośl do produkcji wielu </a:t>
            </a:r>
            <a:r>
              <a:rPr lang="pl-PL" dirty="0" err="1" smtClean="0"/>
              <a:t>blendetów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Attica </a:t>
            </a:r>
            <a:r>
              <a:rPr lang="pl-PL" dirty="0" smtClean="0"/>
              <a:t>i</a:t>
            </a:r>
            <a:r>
              <a:rPr lang="en-US" dirty="0" smtClean="0"/>
              <a:t> Central</a:t>
            </a:r>
            <a:r>
              <a:rPr lang="pl-PL" dirty="0" smtClean="0"/>
              <a:t>na </a:t>
            </a:r>
            <a:r>
              <a:rPr lang="en-US" dirty="0" smtClean="0"/>
              <a:t> </a:t>
            </a:r>
            <a:r>
              <a:rPr lang="en-US" dirty="0" err="1" smtClean="0"/>
              <a:t>Gre</a:t>
            </a:r>
            <a:r>
              <a:rPr lang="pl-PL" dirty="0" err="1" smtClean="0"/>
              <a:t>cja</a:t>
            </a:r>
            <a:r>
              <a:rPr lang="pl-PL" dirty="0" smtClean="0"/>
              <a:t>- uprawa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A</a:t>
            </a:r>
            <a:r>
              <a:rPr lang="en-US" dirty="0" err="1" smtClean="0"/>
              <a:t>roma</a:t>
            </a:r>
            <a:r>
              <a:rPr lang="pl-PL" dirty="0" smtClean="0"/>
              <a:t>ty</a:t>
            </a:r>
            <a:r>
              <a:rPr lang="en-US" dirty="0" smtClean="0"/>
              <a:t> </a:t>
            </a:r>
            <a:r>
              <a:rPr lang="pl-PL" dirty="0" smtClean="0"/>
              <a:t> żółtych owoców  i </a:t>
            </a:r>
            <a:r>
              <a:rPr lang="en-US" dirty="0" smtClean="0"/>
              <a:t> </a:t>
            </a:r>
            <a:r>
              <a:rPr lang="pl-PL" dirty="0" smtClean="0"/>
              <a:t>świeżej ciętej trawy</a:t>
            </a:r>
            <a:r>
              <a:rPr lang="en-US" dirty="0" smtClean="0"/>
              <a:t>, </a:t>
            </a:r>
            <a:r>
              <a:rPr lang="pl-PL" dirty="0" smtClean="0"/>
              <a:t>dobrze zbalansowana prezencja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 dirty="0" smtClean="0"/>
              <a:t>Jedzenie i wino: </a:t>
            </a:r>
            <a:r>
              <a:rPr lang="en-US" b="1" dirty="0" smtClean="0"/>
              <a:t>k</a:t>
            </a:r>
            <a:r>
              <a:rPr lang="pl-PL" b="1" dirty="0" smtClean="0"/>
              <a:t>o</a:t>
            </a:r>
            <a:r>
              <a:rPr lang="en-US" b="1" dirty="0" smtClean="0"/>
              <a:t>ft</a:t>
            </a:r>
            <a:r>
              <a:rPr lang="pl-PL" b="1" dirty="0" smtClean="0"/>
              <a:t>y greckie,</a:t>
            </a:r>
            <a:r>
              <a:rPr lang="en-US" b="1" dirty="0" smtClean="0"/>
              <a:t> </a:t>
            </a:r>
            <a:r>
              <a:rPr lang="pl-PL" b="1" dirty="0" smtClean="0"/>
              <a:t>smażony kurczak, </a:t>
            </a:r>
            <a:r>
              <a:rPr lang="pl-PL" b="1" dirty="0" err="1" smtClean="0"/>
              <a:t>grilowane</a:t>
            </a:r>
            <a:r>
              <a:rPr lang="pl-PL" b="1" dirty="0" smtClean="0"/>
              <a:t> ryby</a:t>
            </a:r>
            <a:r>
              <a:rPr lang="en-US" dirty="0" smtClean="0"/>
              <a:t>	</a:t>
            </a: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l-GR" b="1" dirty="0" err="1" smtClean="0"/>
              <a:t>Roditis</a:t>
            </a:r>
            <a:endParaRPr lang="el-GR" altLang="el-GR" b="1" dirty="0" smtClean="0"/>
          </a:p>
        </p:txBody>
      </p:sp>
      <p:pic>
        <p:nvPicPr>
          <p:cNvPr id="15363" name="image23.jpg" descr="roditis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700213"/>
            <a:ext cx="3095625" cy="4176712"/>
          </a:xfrm>
          <a:ln>
            <a:solidFill>
              <a:srgbClr val="7C7771"/>
            </a:solidFill>
          </a:ln>
        </p:spPr>
      </p:pic>
      <p:sp>
        <p:nvSpPr>
          <p:cNvPr id="5" name="Θέση περιεχομένου 4"/>
          <p:cNvSpPr>
            <a:spLocks noGrp="1"/>
          </p:cNvSpPr>
          <p:nvPr>
            <p:ph sz="half" idx="2"/>
          </p:nvPr>
        </p:nvSpPr>
        <p:spPr>
          <a:xfrm>
            <a:off x="4284663" y="1484313"/>
            <a:ext cx="4402137" cy="464185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Bardzo popularna biała </a:t>
            </a:r>
            <a:r>
              <a:rPr lang="en-US" dirty="0" smtClean="0"/>
              <a:t> </a:t>
            </a:r>
            <a:r>
              <a:rPr lang="pl-PL" dirty="0" smtClean="0"/>
              <a:t>winorośl w Grecji</a:t>
            </a:r>
            <a:r>
              <a:rPr lang="en-US" dirty="0" smtClean="0"/>
              <a:t>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 smtClean="0"/>
              <a:t>Ba</a:t>
            </a:r>
            <a:r>
              <a:rPr lang="pl-PL" dirty="0" smtClean="0"/>
              <a:t>za dla wielu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pl-PL" dirty="0" smtClean="0"/>
              <a:t>   </a:t>
            </a:r>
            <a:r>
              <a:rPr lang="en-US" dirty="0" smtClean="0"/>
              <a:t> “modest”— </a:t>
            </a:r>
            <a:r>
              <a:rPr lang="pl-PL" dirty="0" smtClean="0"/>
              <a:t>białych win</a:t>
            </a:r>
          </a:p>
          <a:p>
            <a:pPr>
              <a:defRPr/>
            </a:pPr>
            <a:r>
              <a:rPr lang="pl-PL" dirty="0" smtClean="0"/>
              <a:t>Lekko wybija się goryczka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PDO </a:t>
            </a:r>
            <a:r>
              <a:rPr lang="en-US" dirty="0" err="1" smtClean="0"/>
              <a:t>Patras</a:t>
            </a:r>
            <a:r>
              <a:rPr lang="en-US" dirty="0" smtClean="0"/>
              <a:t>, PDO </a:t>
            </a:r>
            <a:r>
              <a:rPr lang="en-US" dirty="0" err="1" smtClean="0"/>
              <a:t>Anchilaos</a:t>
            </a:r>
            <a:r>
              <a:rPr lang="en-US" dirty="0" smtClean="0"/>
              <a:t> </a:t>
            </a:r>
            <a:r>
              <a:rPr lang="pl-PL" dirty="0" smtClean="0"/>
              <a:t>i </a:t>
            </a:r>
            <a:r>
              <a:rPr lang="en-US" dirty="0" smtClean="0"/>
              <a:t> PDO Slopes </a:t>
            </a:r>
            <a:r>
              <a:rPr lang="pl-PL" dirty="0" smtClean="0"/>
              <a:t>z</a:t>
            </a:r>
            <a:r>
              <a:rPr lang="en-US" dirty="0" smtClean="0"/>
              <a:t> </a:t>
            </a:r>
            <a:r>
              <a:rPr lang="en-US" dirty="0" err="1" smtClean="0"/>
              <a:t>Meliton</a:t>
            </a:r>
            <a:r>
              <a:rPr lang="en-US" dirty="0" smtClean="0"/>
              <a:t> </a:t>
            </a:r>
            <a:r>
              <a:rPr lang="pl-PL" dirty="0" smtClean="0"/>
              <a:t>białe i niezliczone </a:t>
            </a:r>
            <a:r>
              <a:rPr lang="en-US" dirty="0" smtClean="0"/>
              <a:t> PGI </a:t>
            </a:r>
            <a:r>
              <a:rPr lang="en-US" dirty="0" err="1" smtClean="0"/>
              <a:t>wi</a:t>
            </a:r>
            <a:r>
              <a:rPr lang="pl-PL" dirty="0" smtClean="0"/>
              <a:t>na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 dirty="0" smtClean="0"/>
              <a:t>Jedzenie i wino:</a:t>
            </a:r>
            <a:r>
              <a:rPr lang="en-US" b="1" dirty="0" smtClean="0"/>
              <a:t> </a:t>
            </a:r>
            <a:r>
              <a:rPr lang="pl-PL" b="1" dirty="0" smtClean="0"/>
              <a:t>smażone tłuste ryby</a:t>
            </a:r>
            <a:r>
              <a:rPr lang="en-US" b="1" dirty="0" smtClean="0"/>
              <a:t>, g</a:t>
            </a:r>
            <a:r>
              <a:rPr lang="pl-PL" b="1" dirty="0" err="1" smtClean="0"/>
              <a:t>rilowany</a:t>
            </a:r>
            <a:r>
              <a:rPr lang="pl-PL" b="1" dirty="0" smtClean="0"/>
              <a:t> kurczak</a:t>
            </a:r>
            <a:r>
              <a:rPr lang="en-US" b="1" dirty="0" smtClean="0"/>
              <a:t>, </a:t>
            </a:r>
            <a:r>
              <a:rPr lang="pl-PL" b="1" dirty="0" smtClean="0"/>
              <a:t> sałaty, pasty, pasztety</a:t>
            </a: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l-GR" b="1" dirty="0" err="1" smtClean="0"/>
              <a:t>Kydonitsa</a:t>
            </a:r>
            <a:endParaRPr lang="el-GR" altLang="el-GR" b="1" dirty="0" smtClean="0"/>
          </a:p>
        </p:txBody>
      </p:sp>
      <p:pic>
        <p:nvPicPr>
          <p:cNvPr id="1638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76300" y="1716088"/>
            <a:ext cx="3190875" cy="4305300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Wina białe wytrawne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Laconia, Peloponnese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Intensywne </a:t>
            </a:r>
            <a:r>
              <a:rPr lang="en-US" dirty="0" smtClean="0"/>
              <a:t> aroma</a:t>
            </a:r>
            <a:r>
              <a:rPr lang="pl-PL" dirty="0" smtClean="0"/>
              <a:t>ty</a:t>
            </a:r>
            <a:r>
              <a:rPr lang="en-US" dirty="0" smtClean="0"/>
              <a:t> </a:t>
            </a:r>
            <a:r>
              <a:rPr lang="pl-PL" dirty="0" smtClean="0"/>
              <a:t>dojrzewających pigw</a:t>
            </a:r>
            <a:r>
              <a:rPr lang="en-US" dirty="0" smtClean="0"/>
              <a:t>—</a:t>
            </a:r>
            <a:r>
              <a:rPr lang="en-US" b="1" dirty="0" err="1" smtClean="0"/>
              <a:t>Kidonitsa</a:t>
            </a:r>
            <a:r>
              <a:rPr lang="en-US" dirty="0" smtClean="0"/>
              <a:t>. </a:t>
            </a:r>
            <a:endParaRPr lang="pl-PL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Wina</a:t>
            </a:r>
            <a:r>
              <a:rPr lang="en-US" dirty="0" smtClean="0"/>
              <a:t>: </a:t>
            </a:r>
            <a:r>
              <a:rPr lang="pl-PL" dirty="0" smtClean="0"/>
              <a:t>okrągłe</a:t>
            </a:r>
            <a:r>
              <a:rPr lang="en-US" dirty="0" smtClean="0"/>
              <a:t>, </a:t>
            </a:r>
            <a:r>
              <a:rPr lang="pl-PL" dirty="0" smtClean="0"/>
              <a:t>miękkie</a:t>
            </a:r>
            <a:r>
              <a:rPr lang="en-US" dirty="0" smtClean="0"/>
              <a:t>, </a:t>
            </a:r>
            <a:r>
              <a:rPr lang="pl-PL" dirty="0" smtClean="0"/>
              <a:t>z teksturą </a:t>
            </a:r>
            <a:r>
              <a:rPr lang="en-US" dirty="0" smtClean="0"/>
              <a:t>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 dirty="0" smtClean="0"/>
              <a:t>Jedzenie i wino: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pl-PL" b="1" dirty="0" smtClean="0"/>
              <a:t>łaty</a:t>
            </a:r>
            <a:r>
              <a:rPr lang="en-US" b="1" dirty="0" smtClean="0"/>
              <a:t>, </a:t>
            </a:r>
            <a:r>
              <a:rPr lang="pl-PL" b="1" dirty="0" smtClean="0"/>
              <a:t>drób biały i słone sery.</a:t>
            </a:r>
            <a:endParaRPr lang="el-G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l-GR" b="1" dirty="0" err="1" smtClean="0"/>
              <a:t>Monemvassia</a:t>
            </a:r>
            <a:r>
              <a:rPr lang="en-US" altLang="el-GR" b="1" dirty="0" smtClean="0"/>
              <a:t>(</a:t>
            </a:r>
            <a:r>
              <a:rPr lang="en-US" altLang="el-GR" b="1" dirty="0" err="1" smtClean="0"/>
              <a:t>malvasia</a:t>
            </a:r>
            <a:r>
              <a:rPr lang="en-US" altLang="el-GR" b="1" dirty="0" smtClean="0"/>
              <a:t>)</a:t>
            </a:r>
            <a:endParaRPr lang="el-GR" altLang="el-GR" b="1" dirty="0" smtClean="0"/>
          </a:p>
        </p:txBody>
      </p:sp>
      <p:pic>
        <p:nvPicPr>
          <p:cNvPr id="1741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619250"/>
            <a:ext cx="3313112" cy="4467225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Wykorzystywane do wytrawnych białych, czerwonych i słodkich win.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Paros </a:t>
            </a:r>
            <a:r>
              <a:rPr lang="pl-PL" dirty="0" smtClean="0"/>
              <a:t>i</a:t>
            </a:r>
            <a:r>
              <a:rPr lang="en-US" dirty="0" smtClean="0"/>
              <a:t> Laconia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Wyczuwalne nuty cytrusowe i </a:t>
            </a:r>
            <a:r>
              <a:rPr lang="en-US" dirty="0" smtClean="0"/>
              <a:t> </a:t>
            </a:r>
            <a:r>
              <a:rPr lang="pl-PL" dirty="0" smtClean="0"/>
              <a:t>białe owoce,</a:t>
            </a:r>
            <a:r>
              <a:rPr lang="en-US" dirty="0" smtClean="0"/>
              <a:t> </a:t>
            </a:r>
            <a:r>
              <a:rPr lang="en-US" dirty="0" err="1" smtClean="0"/>
              <a:t>minera</a:t>
            </a:r>
            <a:r>
              <a:rPr lang="pl-PL" dirty="0" err="1" smtClean="0"/>
              <a:t>ły</a:t>
            </a:r>
            <a:r>
              <a:rPr lang="pl-PL" dirty="0" smtClean="0"/>
              <a:t>  ziemi</a:t>
            </a:r>
            <a:r>
              <a:rPr lang="en-US" dirty="0" smtClean="0"/>
              <a:t>, </a:t>
            </a:r>
            <a:r>
              <a:rPr lang="pl-PL" dirty="0" smtClean="0"/>
              <a:t>średnia struktura, świeża kwasowość.</a:t>
            </a:r>
            <a:r>
              <a:rPr lang="en-US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 dirty="0" smtClean="0"/>
              <a:t>Jedzenie i wino: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pl-PL" b="1" dirty="0" smtClean="0"/>
              <a:t>łaty</a:t>
            </a:r>
            <a:r>
              <a:rPr lang="en-US" b="1" dirty="0" smtClean="0"/>
              <a:t>, </a:t>
            </a:r>
            <a:r>
              <a:rPr lang="pl-PL" b="1" dirty="0" smtClean="0"/>
              <a:t>zielone warzywa</a:t>
            </a:r>
            <a:r>
              <a:rPr lang="en-US" b="1" dirty="0" smtClean="0"/>
              <a:t>, </a:t>
            </a:r>
            <a:r>
              <a:rPr lang="pl-PL" b="1" dirty="0" smtClean="0"/>
              <a:t>desery</a:t>
            </a:r>
            <a:endParaRPr lang="en-US" b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l-GR" b="1" dirty="0" err="1" smtClean="0"/>
              <a:t>Assyrtiko</a:t>
            </a:r>
            <a:endParaRPr lang="el-GR" altLang="el-GR" b="1" dirty="0" smtClean="0"/>
          </a:p>
        </p:txBody>
      </p:sp>
      <p:pic>
        <p:nvPicPr>
          <p:cNvPr id="18436" name="image26.jpg" descr="assyrtiko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8163" y="1335088"/>
            <a:ext cx="2592387" cy="2984500"/>
          </a:xfrm>
          <a:ln>
            <a:solidFill>
              <a:srgbClr val="7C7771"/>
            </a:solidFill>
          </a:ln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427538" y="1341438"/>
            <a:ext cx="4259262" cy="489585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Klasyczna biała winorośl.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Barrel aged-great aging possibility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Santorini, Aegean islands, Macedonia, central Greece and Peloponnese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Wyczuwalna kwasowość, minerały, cytrusy, daje strukturę i ciało.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 smtClean="0"/>
              <a:t>Fina</a:t>
            </a:r>
            <a:r>
              <a:rPr lang="pl-PL" dirty="0" smtClean="0"/>
              <a:t>lnie</a:t>
            </a:r>
            <a:r>
              <a:rPr lang="en-US" dirty="0" smtClean="0"/>
              <a:t>, </a:t>
            </a:r>
            <a:r>
              <a:rPr lang="pl-PL" dirty="0" smtClean="0"/>
              <a:t>słodkie</a:t>
            </a:r>
            <a:r>
              <a:rPr lang="en-US" dirty="0" smtClean="0"/>
              <a:t> </a:t>
            </a:r>
            <a:r>
              <a:rPr lang="en-US" b="1" dirty="0" err="1" smtClean="0"/>
              <a:t>Assyrtiko</a:t>
            </a:r>
            <a:r>
              <a:rPr lang="en-US" b="1" dirty="0" smtClean="0"/>
              <a:t> </a:t>
            </a:r>
            <a:endParaRPr lang="pl-PL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 smtClean="0"/>
              <a:t>Vinsanto</a:t>
            </a:r>
            <a:r>
              <a:rPr lang="pl-PL" dirty="0" smtClean="0"/>
              <a:t> wino to </a:t>
            </a:r>
            <a:r>
              <a:rPr lang="en-US" dirty="0" smtClean="0"/>
              <a:t> </a:t>
            </a:r>
            <a:r>
              <a:rPr lang="pl-PL" dirty="0" smtClean="0"/>
              <a:t>jest </a:t>
            </a:r>
            <a:r>
              <a:rPr lang="en-US" dirty="0" smtClean="0"/>
              <a:t> </a:t>
            </a:r>
            <a:r>
              <a:rPr lang="pl-PL" dirty="0" smtClean="0"/>
              <a:t>przepyszne i bogate </a:t>
            </a:r>
            <a:r>
              <a:rPr lang="en-US" dirty="0" smtClean="0"/>
              <a:t> 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Jedzenie i wino:</a:t>
            </a:r>
            <a:r>
              <a:rPr lang="en-US" dirty="0" smtClean="0"/>
              <a:t> </a:t>
            </a:r>
            <a:r>
              <a:rPr lang="en-US" b="1" dirty="0" err="1" smtClean="0"/>
              <a:t>gril</a:t>
            </a:r>
            <a:r>
              <a:rPr lang="pl-PL" b="1" dirty="0" err="1" smtClean="0"/>
              <a:t>owana</a:t>
            </a:r>
            <a:r>
              <a:rPr lang="pl-PL" b="1" dirty="0" smtClean="0"/>
              <a:t> ryba</a:t>
            </a:r>
            <a:r>
              <a:rPr lang="en-US" b="1" dirty="0" smtClean="0"/>
              <a:t>,</a:t>
            </a:r>
            <a:r>
              <a:rPr lang="pl-PL" b="1" dirty="0" smtClean="0"/>
              <a:t> smażona ryba,</a:t>
            </a:r>
            <a:r>
              <a:rPr lang="en-US" b="1" dirty="0" smtClean="0"/>
              <a:t>   pas</a:t>
            </a:r>
            <a:r>
              <a:rPr lang="pl-PL" b="1" dirty="0" err="1" smtClean="0"/>
              <a:t>ztety</a:t>
            </a:r>
            <a:r>
              <a:rPr lang="pl-PL" b="1" dirty="0" smtClean="0"/>
              <a:t> z grzybami</a:t>
            </a:r>
            <a:r>
              <a:rPr lang="en-US" b="1" dirty="0" smtClean="0"/>
              <a:t>, </a:t>
            </a:r>
            <a:r>
              <a:rPr lang="pl-PL" b="1" dirty="0" smtClean="0"/>
              <a:t> </a:t>
            </a:r>
            <a:r>
              <a:rPr lang="en-US" b="1" dirty="0" err="1" smtClean="0"/>
              <a:t>gril</a:t>
            </a:r>
            <a:r>
              <a:rPr lang="pl-PL" b="1" dirty="0" err="1" smtClean="0"/>
              <a:t>owany</a:t>
            </a:r>
            <a:r>
              <a:rPr lang="pl-PL" b="1" dirty="0" smtClean="0"/>
              <a:t> kurczak</a:t>
            </a:r>
            <a:r>
              <a:rPr lang="en-US" b="1" dirty="0" smtClean="0"/>
              <a:t>, m</a:t>
            </a:r>
            <a:r>
              <a:rPr lang="pl-PL" b="1" dirty="0" err="1" smtClean="0"/>
              <a:t>ałże</a:t>
            </a:r>
            <a:r>
              <a:rPr lang="pl-PL" b="1" dirty="0" smtClean="0"/>
              <a:t>: mule i ostrygi, </a:t>
            </a:r>
            <a:r>
              <a:rPr lang="en-US" b="1" dirty="0" smtClean="0"/>
              <a:t> </a:t>
            </a:r>
            <a:r>
              <a:rPr lang="pl-PL" b="1" dirty="0" smtClean="0"/>
              <a:t>sery</a:t>
            </a:r>
            <a:r>
              <a:rPr lang="en-US" b="1" dirty="0" smtClean="0"/>
              <a:t>: Feta, </a:t>
            </a:r>
            <a:r>
              <a:rPr lang="pl-PL" b="1" dirty="0" smtClean="0"/>
              <a:t>dobre sery</a:t>
            </a:r>
            <a:r>
              <a:rPr lang="en-US" b="1" dirty="0" smtClean="0"/>
              <a:t> </a:t>
            </a:r>
            <a:r>
              <a:rPr lang="pl-PL" b="1" dirty="0" smtClean="0"/>
              <a:t>-</a:t>
            </a:r>
            <a:r>
              <a:rPr lang="en-US" b="1" dirty="0" smtClean="0"/>
              <a:t> Parmigiano-Reggiano</a:t>
            </a:r>
            <a:endParaRPr lang="el-G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dirty="0" smtClean="0"/>
          </a:p>
        </p:txBody>
      </p:sp>
      <p:pic>
        <p:nvPicPr>
          <p:cNvPr id="18437" name="Picture 7" descr="Image result for assyrti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163" y="4292600"/>
            <a:ext cx="2593975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FF0000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b="1" dirty="0" smtClean="0"/>
              <a:t>Μοσχάτο </a:t>
            </a:r>
            <a:r>
              <a:rPr lang="el-GR" dirty="0" err="1" smtClean="0"/>
              <a:t>Τυρνάβου</a:t>
            </a:r>
            <a:r>
              <a:rPr lang="el-GR" dirty="0" smtClean="0"/>
              <a:t> Μαύρο η Αμβούργου</a:t>
            </a:r>
          </a:p>
        </p:txBody>
      </p:sp>
      <p:pic>
        <p:nvPicPr>
          <p:cNvPr id="1946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3050" y="1988840"/>
            <a:ext cx="4083050" cy="3527723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Wykorzystuje się do produkcji win białych </a:t>
            </a:r>
            <a:r>
              <a:rPr lang="pl-PL" dirty="0" err="1" smtClean="0"/>
              <a:t>blendetów</a:t>
            </a:r>
            <a:r>
              <a:rPr lang="pl-PL" dirty="0" smtClean="0"/>
              <a:t>,  win deserowych, win musujących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PGI </a:t>
            </a:r>
            <a:r>
              <a:rPr lang="en-US" dirty="0" err="1" smtClean="0"/>
              <a:t>Moschato</a:t>
            </a:r>
            <a:r>
              <a:rPr lang="en-US" dirty="0" smtClean="0"/>
              <a:t> </a:t>
            </a:r>
            <a:r>
              <a:rPr lang="en-US" dirty="0" err="1" smtClean="0"/>
              <a:t>Tyrnavou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Daje wino rześkie i aromatyczne</a:t>
            </a:r>
            <a:r>
              <a:rPr lang="en-US" dirty="0" smtClean="0"/>
              <a:t>: </a:t>
            </a:r>
            <a:r>
              <a:rPr lang="pl-PL" dirty="0" smtClean="0"/>
              <a:t>nuty róży i białych kwiatów, słodkich owoców i granatów.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 dirty="0" smtClean="0"/>
              <a:t>Jedzenie i wino: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pl-PL" b="1" dirty="0" smtClean="0"/>
              <a:t>łaty</a:t>
            </a:r>
            <a:r>
              <a:rPr lang="en-US" b="1" dirty="0" smtClean="0"/>
              <a:t>, pizza, </a:t>
            </a:r>
            <a:r>
              <a:rPr lang="pl-PL" b="1" dirty="0" smtClean="0"/>
              <a:t> makarony z czerwonymi sosami</a:t>
            </a:r>
            <a:r>
              <a:rPr lang="en-US" b="1" dirty="0" smtClean="0"/>
              <a:t> red sauce, sushi</a:t>
            </a:r>
            <a:r>
              <a:rPr lang="el-GR" b="1" dirty="0" smtClean="0"/>
              <a:t> </a:t>
            </a:r>
            <a:r>
              <a:rPr lang="pl-PL" b="1" dirty="0" smtClean="0"/>
              <a:t>i sałatki owocowe</a:t>
            </a:r>
            <a:endParaRPr lang="el-G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l-GR" b="1" dirty="0" err="1" smtClean="0"/>
              <a:t>Agiorgitiko</a:t>
            </a:r>
            <a:endParaRPr lang="el-GR" altLang="el-GR" b="1" dirty="0" smtClean="0"/>
          </a:p>
        </p:txBody>
      </p:sp>
      <p:pic>
        <p:nvPicPr>
          <p:cNvPr id="20484" name="image27.jpg" descr="agiorgitiko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557338"/>
            <a:ext cx="3240088" cy="4751387"/>
          </a:xfrm>
          <a:ln>
            <a:solidFill>
              <a:srgbClr val="7C7771"/>
            </a:solidFill>
          </a:ln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284663" y="1412776"/>
            <a:ext cx="4402137" cy="5445224"/>
          </a:xfrm>
        </p:spPr>
        <p:txBody>
          <a:bodyPr rtlCol="0">
            <a:normAutofit fontScale="25000" lnSpcReduction="20000"/>
          </a:bodyPr>
          <a:lstStyle/>
          <a:p>
            <a:pPr>
              <a:defRPr/>
            </a:pPr>
            <a:r>
              <a:rPr lang="en-US" sz="7200" dirty="0" smtClean="0"/>
              <a:t>Captivating grape variety that caresses the senses with elegance, freshness and intensity of aromas and flavors.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 err="1" smtClean="0"/>
              <a:t>Multidynamic</a:t>
            </a:r>
            <a:r>
              <a:rPr lang="en-US" sz="7200" dirty="0" smtClean="0"/>
              <a:t>”, since it is capable of producing a large range of styles, from refreshing rosés to concentrated sweet wines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 smtClean="0"/>
              <a:t>Nemea(PDO), Peloponnese and Macedonia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 smtClean="0"/>
              <a:t>Common expressions : either as a young, unoaked red wine, or as a red matured in oak for at least a year.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 smtClean="0"/>
              <a:t>Young: intense aromas of fresh red fruits, medium acidity and soft tannins.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7200" dirty="0" smtClean="0"/>
              <a:t>Oak aged examples are deep in </a:t>
            </a:r>
            <a:r>
              <a:rPr lang="en-US" sz="7200" dirty="0" err="1" smtClean="0"/>
              <a:t>colour</a:t>
            </a:r>
            <a:r>
              <a:rPr lang="en-US" sz="7200" dirty="0" smtClean="0"/>
              <a:t>, aromas: concentrated and complex of red fruits: It is </a:t>
            </a:r>
            <a:r>
              <a:rPr lang="en-US" sz="7200" b="1" dirty="0" smtClean="0"/>
              <a:t>the Greek Sangiovese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7200" b="1" dirty="0" smtClean="0"/>
              <a:t>Jedzenie i wino</a:t>
            </a:r>
            <a:r>
              <a:rPr lang="en-US" sz="7200" b="1" dirty="0" smtClean="0"/>
              <a:t>: </a:t>
            </a:r>
            <a:r>
              <a:rPr lang="en-US" sz="7200" b="1" dirty="0" err="1" smtClean="0"/>
              <a:t>gr</a:t>
            </a:r>
            <a:r>
              <a:rPr lang="pl-PL" sz="7200" b="1" dirty="0" err="1" smtClean="0"/>
              <a:t>illowana</a:t>
            </a:r>
            <a:r>
              <a:rPr lang="pl-PL" sz="7200" b="1" dirty="0" smtClean="0"/>
              <a:t> wieprzowina, grillowana jagnięcina, pieczony kurczak i kaczka</a:t>
            </a:r>
            <a:r>
              <a:rPr lang="en-US" sz="7200" b="1" dirty="0" smtClean="0"/>
              <a:t> </a:t>
            </a:r>
            <a:r>
              <a:rPr lang="pl-PL" sz="7200" b="1" dirty="0" smtClean="0"/>
              <a:t>, warzywa z sosami ostrymi, żółte sery .</a:t>
            </a:r>
            <a:endParaRPr lang="en-US" sz="7200" b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7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l-GR" b="1" dirty="0" err="1" smtClean="0"/>
              <a:t>Agiorgitiko</a:t>
            </a:r>
            <a:endParaRPr lang="el-GR" altLang="el-GR" b="1" dirty="0" smtClean="0"/>
          </a:p>
        </p:txBody>
      </p:sp>
      <p:pic>
        <p:nvPicPr>
          <p:cNvPr id="20484" name="image27.jpg" descr="agiorgitiko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557338"/>
            <a:ext cx="3240088" cy="4751387"/>
          </a:xfrm>
          <a:ln>
            <a:solidFill>
              <a:srgbClr val="7C7771"/>
            </a:solidFill>
          </a:ln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284663" y="1628800"/>
            <a:ext cx="4402137" cy="522920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 smtClean="0"/>
              <a:t>Multidynamic</a:t>
            </a:r>
            <a:r>
              <a:rPr lang="pl-PL" dirty="0" smtClean="0"/>
              <a:t>- różne style wina, dużo wariacji , od wytrawnych do słodkich.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Nemea(PDO), Peloponnese </a:t>
            </a:r>
            <a:r>
              <a:rPr lang="pl-PL" dirty="0" smtClean="0"/>
              <a:t>i </a:t>
            </a:r>
            <a:r>
              <a:rPr lang="en-US" dirty="0" smtClean="0"/>
              <a:t>Macedonia</a:t>
            </a:r>
            <a:endParaRPr lang="pl-PL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Wykorzystuje się do młodych lub dojrzałych  eleganckich win.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Młode</a:t>
            </a:r>
            <a:r>
              <a:rPr lang="pl-PL" dirty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int</a:t>
            </a:r>
            <a:r>
              <a:rPr lang="pl-PL" dirty="0" err="1" smtClean="0"/>
              <a:t>ensywne</a:t>
            </a:r>
            <a:r>
              <a:rPr lang="pl-PL" dirty="0" smtClean="0"/>
              <a:t> aromaty świeżych czerwonych owoców, średnia kwasowość, delikatne taniny. </a:t>
            </a:r>
            <a:r>
              <a:rPr lang="en-US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Leży w starym dębie.</a:t>
            </a:r>
            <a:r>
              <a:rPr lang="pl-PL" dirty="0"/>
              <a:t> </a:t>
            </a:r>
            <a:r>
              <a:rPr lang="pl-PL" dirty="0" smtClean="0"/>
              <a:t>Jest to  „</a:t>
            </a:r>
            <a:r>
              <a:rPr lang="en-US" b="1" dirty="0" smtClean="0"/>
              <a:t> Greek </a:t>
            </a:r>
            <a:r>
              <a:rPr lang="en-US" b="1" dirty="0" err="1" smtClean="0"/>
              <a:t>Sangiovese</a:t>
            </a:r>
            <a:r>
              <a:rPr lang="en-US" b="1" dirty="0" smtClean="0"/>
              <a:t> </a:t>
            </a:r>
            <a:r>
              <a:rPr lang="pl-PL" b="1" dirty="0" smtClean="0"/>
              <a:t>„</a:t>
            </a:r>
            <a:endParaRPr lang="en-US" b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 dirty="0" smtClean="0"/>
              <a:t>Jedzenie i wino: grillowana wieprzowina, grillowana </a:t>
            </a:r>
            <a:r>
              <a:rPr lang="pl-PL" b="1" dirty="0" err="1" smtClean="0"/>
              <a:t>jagniecina</a:t>
            </a:r>
            <a:r>
              <a:rPr lang="pl-PL" b="1" dirty="0" smtClean="0"/>
              <a:t>, pieczone ziemniaki, pieczony kurczak , pieczona kaczka, wędzona szynka, warzywa z czerwonymi sosami, żółte sery.</a:t>
            </a:r>
            <a:r>
              <a:rPr lang="en-US" b="1" dirty="0" smtClean="0"/>
              <a:t> </a:t>
            </a: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l-GR" b="1" dirty="0" err="1" smtClean="0"/>
              <a:t>Xinomavro</a:t>
            </a:r>
            <a:endParaRPr lang="el-GR" altLang="el-GR" b="1" dirty="0" smtClean="0"/>
          </a:p>
        </p:txBody>
      </p:sp>
      <p:pic>
        <p:nvPicPr>
          <p:cNvPr id="21508" name="image34.jpg" descr="Xinomavro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916113"/>
            <a:ext cx="2879725" cy="4105275"/>
          </a:xfrm>
          <a:ln>
            <a:solidFill>
              <a:srgbClr val="7C7771"/>
            </a:solidFill>
          </a:ln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3995738" y="1628775"/>
            <a:ext cx="4614862" cy="522922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 smtClean="0"/>
              <a:t>Xinomavro</a:t>
            </a:r>
            <a:r>
              <a:rPr lang="en-US" dirty="0" smtClean="0"/>
              <a:t> surprises with its performance and multi-faceted personality, yielding “</a:t>
            </a:r>
            <a:r>
              <a:rPr lang="en-US" i="1" dirty="0" smtClean="0"/>
              <a:t>vin de </a:t>
            </a:r>
            <a:r>
              <a:rPr lang="en-US" i="1" dirty="0" err="1" smtClean="0"/>
              <a:t>garde</a:t>
            </a:r>
            <a:r>
              <a:rPr lang="en-US" dirty="0" smtClean="0"/>
              <a:t>” reds, dynamic rosés, aromatic sparkling wines, and even idiosyncratic sweet wines.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PDO </a:t>
            </a:r>
            <a:r>
              <a:rPr lang="en-US" dirty="0" err="1" smtClean="0"/>
              <a:t>Naoussa</a:t>
            </a:r>
            <a:r>
              <a:rPr lang="en-US" dirty="0" smtClean="0"/>
              <a:t>, PDO </a:t>
            </a:r>
            <a:r>
              <a:rPr lang="en-US" dirty="0" err="1" smtClean="0"/>
              <a:t>Amynteo</a:t>
            </a:r>
            <a:r>
              <a:rPr lang="en-US" dirty="0" smtClean="0"/>
              <a:t>, PDO </a:t>
            </a:r>
            <a:r>
              <a:rPr lang="en-US" dirty="0" err="1" smtClean="0"/>
              <a:t>Goumenissa</a:t>
            </a:r>
            <a:r>
              <a:rPr lang="en-US" dirty="0" smtClean="0"/>
              <a:t>, and PDO </a:t>
            </a:r>
            <a:r>
              <a:rPr lang="en-US" dirty="0" err="1" smtClean="0"/>
              <a:t>Rapsani</a:t>
            </a:r>
            <a:r>
              <a:rPr lang="en-US" dirty="0" smtClean="0"/>
              <a:t> reds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Magiczny bukiet, zawiera kolory ciemnego fioletu i czerwonych pomidorów. Nuty czarnej porzeczki, wędzonej śliwki, lekko </a:t>
            </a:r>
            <a:r>
              <a:rPr lang="pl-PL" dirty="0" err="1" smtClean="0"/>
              <a:t>kwasoe</a:t>
            </a:r>
            <a:r>
              <a:rPr lang="pl-PL" dirty="0" smtClean="0"/>
              <a:t>, intensywne taniny. Nazywane jest </a:t>
            </a:r>
            <a:r>
              <a:rPr lang="en-US" dirty="0" smtClean="0"/>
              <a:t>“Greek </a:t>
            </a:r>
            <a:r>
              <a:rPr lang="en-US" dirty="0" err="1" smtClean="0"/>
              <a:t>Nebbiolo</a:t>
            </a:r>
            <a:r>
              <a:rPr lang="en-US" dirty="0" smtClean="0"/>
              <a:t>”.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 dirty="0" smtClean="0"/>
              <a:t>Jedzenie i wino:</a:t>
            </a:r>
            <a:r>
              <a:rPr lang="en-US" b="1" dirty="0" smtClean="0"/>
              <a:t> </a:t>
            </a:r>
            <a:r>
              <a:rPr lang="pl-PL" b="1" dirty="0" smtClean="0"/>
              <a:t>świetne do czerwonego mięsa</a:t>
            </a:r>
            <a:r>
              <a:rPr lang="en-US" b="1" dirty="0" smtClean="0"/>
              <a:t> </a:t>
            </a:r>
            <a:r>
              <a:rPr lang="pl-PL" b="1" dirty="0" smtClean="0"/>
              <a:t>, zwłaszcza steku</a:t>
            </a:r>
            <a:r>
              <a:rPr lang="en-US" b="1" dirty="0" smtClean="0"/>
              <a:t>, </a:t>
            </a:r>
            <a:r>
              <a:rPr lang="pl-PL" b="1" dirty="0" smtClean="0"/>
              <a:t>współgra z drobiem i czerwonymi sosami, sałatami  i serami.</a:t>
            </a:r>
            <a:endParaRPr lang="el-GR" b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Τίτλος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l-GR" b="1" dirty="0" err="1" smtClean="0"/>
              <a:t>Mandilaria</a:t>
            </a:r>
            <a:endParaRPr lang="el-GR" altLang="el-GR" b="1" dirty="0" smtClean="0"/>
          </a:p>
        </p:txBody>
      </p:sp>
      <p:pic>
        <p:nvPicPr>
          <p:cNvPr id="2253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30352" y="2320760"/>
            <a:ext cx="2292295" cy="3084843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968875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Nr pierwszy do </a:t>
            </a:r>
            <a:r>
              <a:rPr lang="pl-PL" dirty="0" err="1" smtClean="0"/>
              <a:t>blendetów</a:t>
            </a:r>
            <a:r>
              <a:rPr lang="pl-PL" dirty="0" smtClean="0"/>
              <a:t>, świetne czerwone i różowe wina deserowe i wytrawne, mocne , wyraziste.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 smtClean="0"/>
              <a:t>Mandilaria</a:t>
            </a:r>
            <a:r>
              <a:rPr lang="en-US" dirty="0" smtClean="0"/>
              <a:t> </a:t>
            </a:r>
            <a:r>
              <a:rPr lang="pl-PL" dirty="0"/>
              <a:t> </a:t>
            </a:r>
            <a:r>
              <a:rPr lang="pl-PL" dirty="0" smtClean="0"/>
              <a:t>jest uprawiana na </a:t>
            </a:r>
            <a:r>
              <a:rPr lang="en-US" dirty="0" smtClean="0"/>
              <a:t> </a:t>
            </a:r>
            <a:r>
              <a:rPr lang="pl-PL" dirty="0" smtClean="0"/>
              <a:t>Krecie </a:t>
            </a:r>
            <a:r>
              <a:rPr lang="en-US" dirty="0" smtClean="0"/>
              <a:t> </a:t>
            </a:r>
            <a:r>
              <a:rPr lang="pl-PL" dirty="0" smtClean="0"/>
              <a:t>i</a:t>
            </a:r>
            <a:r>
              <a:rPr lang="en-US" dirty="0" smtClean="0"/>
              <a:t> Peloponnese.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 smtClean="0"/>
              <a:t>Mocny czerwony kolor, aromaty owoców</a:t>
            </a:r>
            <a:r>
              <a:rPr lang="pl-PL" dirty="0"/>
              <a:t>:</a:t>
            </a:r>
            <a:r>
              <a:rPr lang="en-US" dirty="0" smtClean="0"/>
              <a:t> aroma</a:t>
            </a:r>
            <a:r>
              <a:rPr lang="pl-PL" dirty="0" smtClean="0"/>
              <a:t>ty dojrzałych owoców, pełne, mięsiste,</a:t>
            </a:r>
            <a:r>
              <a:rPr lang="en-US" dirty="0" smtClean="0"/>
              <a:t>  </a:t>
            </a:r>
            <a:r>
              <a:rPr lang="pl-PL" dirty="0" smtClean="0"/>
              <a:t>intensywne, ciężkie taniny.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 dirty="0" smtClean="0"/>
              <a:t>Jedzenie i wino: </a:t>
            </a:r>
            <a:r>
              <a:rPr lang="en-US" b="1" dirty="0" err="1" smtClean="0"/>
              <a:t>gril</a:t>
            </a:r>
            <a:r>
              <a:rPr lang="pl-PL" b="1" dirty="0" err="1" smtClean="0"/>
              <a:t>owana</a:t>
            </a:r>
            <a:r>
              <a:rPr lang="pl-PL" b="1" dirty="0" smtClean="0"/>
              <a:t> wieprzowina</a:t>
            </a:r>
            <a:r>
              <a:rPr lang="en-US" b="1" dirty="0" smtClean="0"/>
              <a:t>, </a:t>
            </a:r>
            <a:r>
              <a:rPr lang="pl-PL" b="1" dirty="0" smtClean="0"/>
              <a:t>wolno gotowane  mięso z czerwonym i ostrymi sosami.</a:t>
            </a:r>
            <a:endParaRPr lang="el-G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smtClean="0"/>
              <a:t>RETSINA/RETZINA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popularne wino w Grecji</a:t>
            </a:r>
          </a:p>
          <a:p>
            <a:r>
              <a:rPr lang="pl-PL" dirty="0" smtClean="0"/>
              <a:t>białe(żółty kolor) - smak wytrawny, żywiczny</a:t>
            </a:r>
          </a:p>
          <a:p>
            <a:r>
              <a:rPr lang="pl-PL" dirty="0" smtClean="0"/>
              <a:t>zapach ziołowy z nutą cytryny</a:t>
            </a:r>
          </a:p>
          <a:p>
            <a:r>
              <a:rPr lang="pl-PL" dirty="0" smtClean="0"/>
              <a:t>rzadko czerwone i różowe</a:t>
            </a:r>
          </a:p>
          <a:p>
            <a:r>
              <a:rPr lang="pl-PL" dirty="0" smtClean="0"/>
              <a:t>posiada status wina regionalnego</a:t>
            </a:r>
          </a:p>
          <a:p>
            <a:r>
              <a:rPr lang="pl-PL" dirty="0" smtClean="0"/>
              <a:t>produkowane jest głównie w Attyce</a:t>
            </a:r>
          </a:p>
          <a:p>
            <a:r>
              <a:rPr lang="pl-PL" dirty="0" smtClean="0"/>
              <a:t>otrzymywane z gron </a:t>
            </a:r>
            <a:r>
              <a:rPr lang="pl-PL" dirty="0" err="1" smtClean="0"/>
              <a:t>Saviatano</a:t>
            </a:r>
            <a:r>
              <a:rPr lang="pl-PL" dirty="0" smtClean="0"/>
              <a:t> i </a:t>
            </a:r>
            <a:r>
              <a:rPr lang="pl-PL" dirty="0" err="1" smtClean="0"/>
              <a:t>Rhoditis</a:t>
            </a:r>
            <a:endParaRPr lang="pl-PL" dirty="0" smtClean="0"/>
          </a:p>
          <a:p>
            <a:r>
              <a:rPr lang="pl-PL" dirty="0" smtClean="0"/>
              <a:t>aromatyzowane jest żywicą z drzewa sosnowego( 10g/l)</a:t>
            </a:r>
          </a:p>
          <a:p>
            <a:r>
              <a:rPr lang="pl-PL" dirty="0" smtClean="0"/>
              <a:t>serwowane jest w szklaneczkach</a:t>
            </a:r>
          </a:p>
          <a:p>
            <a:pPr>
              <a:buNone/>
            </a:pPr>
            <a:endParaRPr lang="pl-PL" sz="4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51216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pl-PL" sz="6000" b="1" dirty="0" smtClean="0"/>
              <a:t>INNE POPULARNE WINA GRECKIE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/>
              <a:t>BIAŁE:</a:t>
            </a:r>
          </a:p>
          <a:p>
            <a:pPr>
              <a:buNone/>
            </a:pPr>
            <a:r>
              <a:rPr lang="pl-PL" sz="2400" dirty="0" smtClean="0"/>
              <a:t>     </a:t>
            </a:r>
            <a:r>
              <a:rPr lang="pl-PL" sz="2400" dirty="0" err="1" smtClean="0"/>
              <a:t>Cambas</a:t>
            </a:r>
            <a:r>
              <a:rPr lang="pl-PL" sz="2400" dirty="0" smtClean="0"/>
              <a:t>, </a:t>
            </a:r>
            <a:r>
              <a:rPr lang="pl-PL" sz="2400" dirty="0" err="1" smtClean="0"/>
              <a:t>Boutari</a:t>
            </a:r>
            <a:r>
              <a:rPr lang="pl-PL" sz="2400" dirty="0" smtClean="0"/>
              <a:t>, Las des </a:t>
            </a:r>
            <a:r>
              <a:rPr lang="pl-PL" sz="2400" dirty="0" err="1" smtClean="0"/>
              <a:t>Roches</a:t>
            </a:r>
            <a:r>
              <a:rPr lang="pl-PL" sz="2400" dirty="0" smtClean="0"/>
              <a:t>, </a:t>
            </a:r>
            <a:r>
              <a:rPr lang="pl-PL" sz="2400" dirty="0" err="1" smtClean="0"/>
              <a:t>Cair</a:t>
            </a:r>
            <a:r>
              <a:rPr lang="pl-PL" sz="2400" dirty="0" smtClean="0"/>
              <a:t>(Rodos), </a:t>
            </a:r>
            <a:r>
              <a:rPr lang="pl-PL" sz="2400" dirty="0" err="1" smtClean="0"/>
              <a:t>Logado</a:t>
            </a:r>
            <a:r>
              <a:rPr lang="pl-PL" sz="2400" dirty="0" smtClean="0"/>
              <a:t>(Kreta), </a:t>
            </a:r>
            <a:r>
              <a:rPr lang="pl-PL" sz="2400" dirty="0" err="1" smtClean="0"/>
              <a:t>Thalassitis</a:t>
            </a:r>
            <a:r>
              <a:rPr lang="pl-PL" sz="2400" dirty="0" smtClean="0"/>
              <a:t>,  </a:t>
            </a:r>
            <a:r>
              <a:rPr lang="pl-PL" sz="2400" dirty="0" err="1" smtClean="0"/>
              <a:t>Sigalas</a:t>
            </a:r>
            <a:r>
              <a:rPr lang="pl-PL" sz="2400" dirty="0" smtClean="0"/>
              <a:t>,  </a:t>
            </a:r>
            <a:r>
              <a:rPr lang="pl-PL" sz="2400" dirty="0" err="1" smtClean="0"/>
              <a:t>Vilana</a:t>
            </a:r>
            <a:r>
              <a:rPr lang="pl-PL" sz="2400" dirty="0" smtClean="0"/>
              <a:t>,  (</a:t>
            </a:r>
            <a:r>
              <a:rPr lang="pl-PL" sz="2400" dirty="0" err="1" smtClean="0"/>
              <a:t>Malvasia</a:t>
            </a:r>
            <a:r>
              <a:rPr lang="pl-PL" sz="2400" dirty="0" smtClean="0"/>
              <a:t>, </a:t>
            </a:r>
            <a:r>
              <a:rPr lang="pl-PL" sz="2400" dirty="0" err="1" smtClean="0"/>
              <a:t>Visanto-słodkie</a:t>
            </a:r>
            <a:r>
              <a:rPr lang="pl-PL" sz="2400" dirty="0" smtClean="0"/>
              <a:t>)</a:t>
            </a:r>
          </a:p>
          <a:p>
            <a:r>
              <a:rPr lang="pl-PL" sz="4000" b="1" dirty="0" smtClean="0"/>
              <a:t>CZERWONE:</a:t>
            </a:r>
          </a:p>
          <a:p>
            <a:pPr>
              <a:buNone/>
            </a:pPr>
            <a:r>
              <a:rPr lang="pl-PL" sz="2400" dirty="0" smtClean="0"/>
              <a:t>     </a:t>
            </a:r>
            <a:r>
              <a:rPr lang="pl-PL" sz="2400" dirty="0" err="1" smtClean="0"/>
              <a:t>Boutari</a:t>
            </a:r>
            <a:r>
              <a:rPr lang="pl-PL" sz="2400" dirty="0" smtClean="0"/>
              <a:t> </a:t>
            </a:r>
            <a:r>
              <a:rPr lang="pl-PL" sz="2400" dirty="0" err="1" smtClean="0"/>
              <a:t>Naoussa</a:t>
            </a:r>
            <a:r>
              <a:rPr lang="pl-PL" sz="2400" b="1" dirty="0" smtClean="0"/>
              <a:t>,  </a:t>
            </a:r>
            <a:r>
              <a:rPr lang="pl-PL" sz="2400" dirty="0" err="1" smtClean="0"/>
              <a:t>Special</a:t>
            </a:r>
            <a:r>
              <a:rPr lang="pl-PL" sz="2400" dirty="0" smtClean="0"/>
              <a:t> </a:t>
            </a:r>
            <a:r>
              <a:rPr lang="pl-PL" sz="2400" dirty="0" err="1" smtClean="0"/>
              <a:t>Reserve</a:t>
            </a:r>
            <a:r>
              <a:rPr lang="pl-PL" sz="2400" dirty="0" smtClean="0"/>
              <a:t> z </a:t>
            </a:r>
            <a:r>
              <a:rPr lang="pl-PL" sz="2400" dirty="0" err="1" smtClean="0"/>
              <a:t>Boutari</a:t>
            </a:r>
            <a:r>
              <a:rPr lang="pl-PL" sz="2400" dirty="0" smtClean="0"/>
              <a:t>,  </a:t>
            </a:r>
            <a:r>
              <a:rPr lang="pl-PL" sz="2400" dirty="0" err="1" smtClean="0"/>
              <a:t>Tsantali</a:t>
            </a:r>
            <a:r>
              <a:rPr lang="pl-PL" sz="2400" dirty="0" smtClean="0"/>
              <a:t> , </a:t>
            </a:r>
            <a:r>
              <a:rPr lang="pl-PL" sz="2400" dirty="0" err="1" smtClean="0"/>
              <a:t>Kritikos</a:t>
            </a:r>
            <a:r>
              <a:rPr lang="pl-PL" sz="2400" dirty="0" smtClean="0"/>
              <a:t>, </a:t>
            </a:r>
            <a:r>
              <a:rPr lang="pl-PL" sz="2400" dirty="0" err="1" smtClean="0"/>
              <a:t>Agioritiko</a:t>
            </a:r>
            <a:r>
              <a:rPr lang="pl-PL" sz="2400" dirty="0" smtClean="0"/>
              <a:t>,  </a:t>
            </a:r>
            <a:r>
              <a:rPr lang="pl-PL" sz="2400" dirty="0" err="1" smtClean="0"/>
              <a:t>Hatzimihail</a:t>
            </a:r>
            <a:r>
              <a:rPr lang="pl-PL" sz="2400" dirty="0" smtClean="0"/>
              <a:t>, </a:t>
            </a:r>
            <a:r>
              <a:rPr lang="pl-PL" sz="2400" dirty="0" err="1" smtClean="0"/>
              <a:t>Athanasiad</a:t>
            </a:r>
            <a:r>
              <a:rPr lang="pl-PL" sz="2400" dirty="0" smtClean="0"/>
              <a:t>, </a:t>
            </a:r>
            <a:r>
              <a:rPr lang="pl-PL" sz="2400" dirty="0" err="1" smtClean="0"/>
              <a:t>Lazaridi</a:t>
            </a:r>
            <a:r>
              <a:rPr lang="pl-PL" sz="2400" dirty="0" smtClean="0"/>
              <a:t>, </a:t>
            </a:r>
            <a:r>
              <a:rPr lang="pl-PL" sz="2400" dirty="0" err="1" smtClean="0"/>
              <a:t>Terranera</a:t>
            </a:r>
            <a:endParaRPr lang="pl-PL" sz="2400" dirty="0" smtClean="0"/>
          </a:p>
          <a:p>
            <a:r>
              <a:rPr lang="pl-PL" sz="4000" b="1" dirty="0" smtClean="0"/>
              <a:t>WINO Z BECZKI:</a:t>
            </a:r>
          </a:p>
          <a:p>
            <a:pPr>
              <a:buNone/>
            </a:pPr>
            <a:r>
              <a:rPr lang="pl-PL" sz="2400" dirty="0" smtClean="0"/>
              <a:t>     </a:t>
            </a:r>
            <a:r>
              <a:rPr lang="pl-PL" sz="2400" dirty="0" err="1" smtClean="0"/>
              <a:t>Varelisio</a:t>
            </a:r>
            <a:r>
              <a:rPr lang="pl-PL" sz="2400" dirty="0" smtClean="0"/>
              <a:t>, </a:t>
            </a:r>
            <a:r>
              <a:rPr lang="pl-PL" sz="2400" dirty="0" err="1" smtClean="0"/>
              <a:t>Hima</a:t>
            </a:r>
            <a:endParaRPr lang="pl-PL" sz="2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12779"/>
            <a:ext cx="9163878" cy="980728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FF0000"/>
                </a:solidFill>
              </a:rPr>
              <a:t>  </a:t>
            </a:r>
            <a:r>
              <a:rPr lang="pl-PL" sz="4000" dirty="0" smtClean="0"/>
              <a:t>WINIFIKACJA </a:t>
            </a:r>
            <a:r>
              <a:rPr lang="pl-PL" sz="4000" b="1" dirty="0" smtClean="0"/>
              <a:t>  -   WYTWARZANIE WINA</a:t>
            </a:r>
            <a:endParaRPr lang="pl-PL" sz="4000" b="1" dirty="0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3345873" cy="4534593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539552" y="980729"/>
            <a:ext cx="4834876" cy="5877272"/>
          </a:xfrm>
        </p:spPr>
        <p:txBody>
          <a:bodyPr>
            <a:normAutofit/>
          </a:bodyPr>
          <a:lstStyle/>
          <a:p>
            <a:r>
              <a:rPr lang="pl-PL" sz="3200" dirty="0" smtClean="0"/>
              <a:t>Wyróżnia się dwa podstawowe procesy winifikacji: </a:t>
            </a:r>
          </a:p>
          <a:p>
            <a:pPr>
              <a:buFont typeface="Arial" pitchFamily="34" charset="0"/>
              <a:buChar char="•"/>
            </a:pPr>
            <a:r>
              <a:rPr lang="pl-PL" sz="3200" dirty="0" smtClean="0"/>
              <a:t>   </a:t>
            </a:r>
            <a:r>
              <a:rPr lang="pl-PL" sz="3200" b="1" dirty="0" smtClean="0"/>
              <a:t>win czerwonych</a:t>
            </a:r>
            <a:endParaRPr lang="pl-PL" sz="3200" b="1" dirty="0"/>
          </a:p>
          <a:p>
            <a:pPr>
              <a:buFont typeface="Arial" pitchFamily="34" charset="0"/>
              <a:buChar char="•"/>
            </a:pPr>
            <a:r>
              <a:rPr lang="pl-PL" sz="3200" b="1" dirty="0" smtClean="0"/>
              <a:t>   win białych                    </a:t>
            </a:r>
            <a:r>
              <a:rPr lang="pl-PL" sz="3200" dirty="0" smtClean="0"/>
              <a:t>Wina różowe powstają        w podobny sposób jak białe, z krótką maceracją skórek.     </a:t>
            </a:r>
            <a:r>
              <a:rPr lang="pl-PL" sz="3200" b="1" dirty="0" smtClean="0">
                <a:solidFill>
                  <a:srgbClr val="FF0000"/>
                </a:solidFill>
              </a:rPr>
              <a:t>1,5 kg=0,75l wina</a:t>
            </a:r>
            <a:endParaRPr lang="pl-PL" sz="3200" b="1" dirty="0">
              <a:solidFill>
                <a:srgbClr val="FF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-195247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endParaRPr lang="pl-PL" sz="3200" b="1" dirty="0">
              <a:solidFill>
                <a:prstClr val="black"/>
              </a:solidFill>
            </a:endParaRPr>
          </a:p>
        </p:txBody>
      </p:sp>
      <p:sp>
        <p:nvSpPr>
          <p:cNvPr id="6" name="Równa się 5"/>
          <p:cNvSpPr/>
          <p:nvPr/>
        </p:nvSpPr>
        <p:spPr>
          <a:xfrm>
            <a:off x="12780912" y="5373216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7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6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32611" name="Rectangle 3" descr="Yema invernante"/>
          <p:cNvSpPr>
            <a:spLocks noGrp="1" noChangeAspect="1" noChangeArrowheads="1"/>
          </p:cNvSpPr>
          <p:nvPr isPhoto="1"/>
        </p:nvSpPr>
        <p:spPr bwMode="auto">
          <a:xfrm>
            <a:off x="1071538" y="1142984"/>
            <a:ext cx="6778488" cy="4857784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pl-PL" sz="2000" dirty="0" smtClean="0">
                <a:solidFill>
                  <a:srgbClr val="FFFF00"/>
                </a:solidFill>
              </a:rPr>
              <a:t>Pączkowanie</a:t>
            </a:r>
            <a:endParaRPr lang="pl-PL" sz="2000" dirty="0">
              <a:solidFill>
                <a:srgbClr val="FFFF00"/>
              </a:solidFill>
            </a:endParaRPr>
          </a:p>
        </p:txBody>
      </p:sp>
      <p:sp>
        <p:nvSpPr>
          <p:cNvPr id="1732612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3455988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800" b="1" dirty="0" smtClean="0">
                <a:solidFill>
                  <a:prstClr val="white"/>
                </a:solidFill>
              </a:rPr>
              <a:t>Pączkowanie</a:t>
            </a:r>
            <a:endParaRPr lang="es-E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2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6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33635" name="Rectangle 3" descr="Yema en algodón"/>
          <p:cNvSpPr>
            <a:spLocks noGrp="1" noChangeAspect="1" noChangeArrowheads="1"/>
          </p:cNvSpPr>
          <p:nvPr isPhoto="1"/>
        </p:nvSpPr>
        <p:spPr bwMode="auto">
          <a:xfrm>
            <a:off x="1142976" y="1071546"/>
            <a:ext cx="6858016" cy="492922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6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35683" name="Rectangle 3" descr="Brotacion 2"/>
          <p:cNvSpPr>
            <a:spLocks noGrp="1" noChangeAspect="1" noChangeArrowheads="1"/>
          </p:cNvSpPr>
          <p:nvPr isPhoto="1"/>
        </p:nvSpPr>
        <p:spPr bwMode="auto">
          <a:xfrm>
            <a:off x="1285852" y="1071546"/>
            <a:ext cx="6572264" cy="491778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0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5" y="1214423"/>
            <a:ext cx="8229600" cy="11430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" name="Picture 2" descr="BP 09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057937" cy="675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621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7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36707" name="Rectangle 3" descr="Brotacion 3"/>
          <p:cNvSpPr>
            <a:spLocks noGrp="1" noChangeAspect="1" noChangeArrowheads="1"/>
          </p:cNvSpPr>
          <p:nvPr isPhoto="1"/>
        </p:nvSpPr>
        <p:spPr bwMode="auto">
          <a:xfrm>
            <a:off x="2571736" y="1000108"/>
            <a:ext cx="3922722" cy="500066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14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8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38755" name="Rectangle 3" descr="Floración"/>
          <p:cNvSpPr>
            <a:spLocks noGrp="1" noChangeAspect="1" noChangeArrowheads="1"/>
          </p:cNvSpPr>
          <p:nvPr isPhoto="1"/>
        </p:nvSpPr>
        <p:spPr bwMode="auto">
          <a:xfrm>
            <a:off x="1214414" y="1071546"/>
            <a:ext cx="6587545" cy="492922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pl-PL" sz="2800" dirty="0" smtClean="0">
                <a:solidFill>
                  <a:srgbClr val="FFFF00"/>
                </a:solidFill>
              </a:rPr>
              <a:t>Kwitnienie</a:t>
            </a:r>
            <a:endParaRPr lang="pl-PL" sz="2800" dirty="0">
              <a:solidFill>
                <a:srgbClr val="FFFF00"/>
              </a:solidFill>
            </a:endParaRPr>
          </a:p>
        </p:txBody>
      </p:sp>
      <p:sp>
        <p:nvSpPr>
          <p:cNvPr id="1738756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3455988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prstClr val="white"/>
                </a:solidFill>
              </a:rPr>
              <a:t>Shooting</a:t>
            </a:r>
          </a:p>
        </p:txBody>
      </p:sp>
    </p:spTree>
    <p:extLst>
      <p:ext uri="{BB962C8B-B14F-4D97-AF65-F5344CB8AC3E}">
        <p14:creationId xmlns:p14="http://schemas.microsoft.com/office/powerpoint/2010/main" val="243260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7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39779" name="Rectangle 3" descr="Cuaja"/>
          <p:cNvSpPr>
            <a:spLocks noGrp="1" noChangeAspect="1" noChangeArrowheads="1"/>
          </p:cNvSpPr>
          <p:nvPr isPhoto="1"/>
        </p:nvSpPr>
        <p:spPr bwMode="auto">
          <a:xfrm>
            <a:off x="1214414" y="1000108"/>
            <a:ext cx="6786578" cy="5078151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2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0803" name="Rectangle 3" descr="Pinta"/>
          <p:cNvSpPr>
            <a:spLocks noGrp="1" noChangeAspect="1" noChangeArrowheads="1"/>
          </p:cNvSpPr>
          <p:nvPr isPhoto="1"/>
        </p:nvSpPr>
        <p:spPr bwMode="auto">
          <a:xfrm>
            <a:off x="1285852" y="1000108"/>
            <a:ext cx="6715140" cy="503635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pl-PL" sz="2800" dirty="0" smtClean="0">
                <a:solidFill>
                  <a:srgbClr val="FFFF00"/>
                </a:solidFill>
              </a:rPr>
              <a:t>Nabieranie kolorów</a:t>
            </a:r>
            <a:endParaRPr lang="pl-PL" sz="2800" dirty="0">
              <a:solidFill>
                <a:srgbClr val="FFFF00"/>
              </a:solidFill>
            </a:endParaRPr>
          </a:p>
        </p:txBody>
      </p:sp>
      <p:sp>
        <p:nvSpPr>
          <p:cNvPr id="1740804" name="Text Box 4"/>
          <p:cNvSpPr txBox="1">
            <a:spLocks noChangeArrowheads="1"/>
          </p:cNvSpPr>
          <p:nvPr/>
        </p:nvSpPr>
        <p:spPr bwMode="auto">
          <a:xfrm>
            <a:off x="34925" y="115888"/>
            <a:ext cx="3455988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prstClr val="white"/>
                </a:solidFill>
              </a:rPr>
              <a:t>Coloring</a:t>
            </a:r>
          </a:p>
        </p:txBody>
      </p:sp>
    </p:spTree>
    <p:extLst>
      <p:ext uri="{BB962C8B-B14F-4D97-AF65-F5344CB8AC3E}">
        <p14:creationId xmlns:p14="http://schemas.microsoft.com/office/powerpoint/2010/main" val="249050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26" name="Picture 2" descr="Maduració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29078"/>
            <a:ext cx="7578096" cy="5602179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1148679"/>
          </a:xfrm>
        </p:spPr>
        <p:txBody>
          <a:bodyPr/>
          <a:lstStyle/>
          <a:p>
            <a:r>
              <a:rPr lang="pl-PL" dirty="0" smtClean="0"/>
              <a:t>Przed 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98567" y="5556266"/>
            <a:ext cx="5486400" cy="804861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chemeClr val="bg2"/>
                </a:solidFill>
              </a:rPr>
              <a:t>przed zerwaniem winogron przeprowadza się analizę kwasowości i zawartości cukru</a:t>
            </a:r>
            <a:endParaRPr lang="pl-PL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2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8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42851" name="Rectangle 3" descr="Cosecha"/>
          <p:cNvSpPr>
            <a:spLocks noGrp="1" noChangeAspect="1" noChangeArrowheads="1"/>
          </p:cNvSpPr>
          <p:nvPr isPhoto="1"/>
        </p:nvSpPr>
        <p:spPr bwMode="auto">
          <a:xfrm>
            <a:off x="1043608" y="375444"/>
            <a:ext cx="7147188" cy="578986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b"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1742852" name="Text Box 4"/>
          <p:cNvSpPr txBox="1">
            <a:spLocks noChangeArrowheads="1"/>
          </p:cNvSpPr>
          <p:nvPr/>
        </p:nvSpPr>
        <p:spPr bwMode="auto">
          <a:xfrm>
            <a:off x="1043608" y="434786"/>
            <a:ext cx="669704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800" b="1" dirty="0" smtClean="0">
                <a:solidFill>
                  <a:schemeClr val="bg2"/>
                </a:solidFill>
              </a:rPr>
              <a:t>najbardziej wskazane  jest zrywanie ręczne</a:t>
            </a:r>
            <a:r>
              <a:rPr lang="es-MX" sz="2800" b="1" dirty="0" smtClean="0">
                <a:solidFill>
                  <a:prstClr val="white"/>
                </a:solidFill>
              </a:rPr>
              <a:t>r</a:t>
            </a:r>
            <a:endParaRPr lang="es-E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5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8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44899" name="Rectangle 3" descr="Selección racimos 1"/>
          <p:cNvSpPr>
            <a:spLocks noGrp="1" noChangeAspect="1" noChangeArrowheads="1"/>
          </p:cNvSpPr>
          <p:nvPr isPhoto="1"/>
        </p:nvSpPr>
        <p:spPr bwMode="auto">
          <a:xfrm>
            <a:off x="1238194" y="1000108"/>
            <a:ext cx="6762797" cy="507209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pl-PL" sz="2800" dirty="0" smtClean="0">
                <a:solidFill>
                  <a:srgbClr val="FFFF00"/>
                </a:solidFill>
              </a:rPr>
              <a:t>Wstępna selekcja</a:t>
            </a:r>
            <a:endParaRPr lang="pl-PL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6946" name="Picture 2" descr="Untitled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000108"/>
            <a:ext cx="6500826" cy="4868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917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9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48995" name="Rectangle 3" descr="Selección de granos"/>
          <p:cNvSpPr>
            <a:spLocks noGrp="1" noChangeAspect="1" noChangeArrowheads="1"/>
          </p:cNvSpPr>
          <p:nvPr isPhoto="1"/>
        </p:nvSpPr>
        <p:spPr bwMode="auto">
          <a:xfrm>
            <a:off x="683568" y="764704"/>
            <a:ext cx="7632848" cy="547260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9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51043" name="Rectangle 3" descr="Remomtaje"/>
          <p:cNvSpPr>
            <a:spLocks noGrp="1" noChangeAspect="1" noChangeArrowheads="1"/>
          </p:cNvSpPr>
          <p:nvPr isPhoto="1"/>
        </p:nvSpPr>
        <p:spPr bwMode="auto">
          <a:xfrm>
            <a:off x="899592" y="188640"/>
            <a:ext cx="7920880" cy="604867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7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pl-PL" sz="6000" b="1" dirty="0" smtClean="0"/>
              <a:t/>
            </a:r>
            <a:br>
              <a:rPr lang="pl-PL" sz="6000" b="1" dirty="0" smtClean="0"/>
            </a:br>
            <a:r>
              <a:rPr lang="pl-PL" sz="6000" b="1" dirty="0" smtClean="0">
                <a:solidFill>
                  <a:schemeClr val="accent1"/>
                </a:solidFill>
              </a:rPr>
              <a:t/>
            </a:r>
            <a:br>
              <a:rPr lang="pl-PL" sz="6000" b="1" dirty="0" smtClean="0">
                <a:solidFill>
                  <a:schemeClr val="accent1"/>
                </a:solidFill>
              </a:rPr>
            </a:br>
            <a:r>
              <a:rPr lang="pl-PL" sz="6000" b="1" dirty="0" smtClean="0">
                <a:solidFill>
                  <a:schemeClr val="accent1"/>
                </a:solidFill>
              </a:rPr>
              <a:t/>
            </a:r>
            <a:br>
              <a:rPr lang="pl-PL" sz="6000" b="1" dirty="0" smtClean="0">
                <a:solidFill>
                  <a:schemeClr val="accent1"/>
                </a:solidFill>
              </a:rPr>
            </a:b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3861049"/>
            <a:ext cx="9144000" cy="1224136"/>
          </a:xfrm>
          <a:solidFill>
            <a:srgbClr val="FF0000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pl-PL" sz="6000" b="1" dirty="0" smtClean="0"/>
              <a:t>      STARY ŚWIAT EUROPA</a:t>
            </a:r>
            <a:endParaRPr lang="pl-PL" sz="60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2066" name="Picture 2" descr="Untitled-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142984"/>
            <a:ext cx="6215074" cy="46602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746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54115" name="Rectangle 3" descr="Remontaje 1"/>
          <p:cNvSpPr>
            <a:spLocks noGrp="1" noChangeAspect="1" noChangeArrowheads="1"/>
          </p:cNvSpPr>
          <p:nvPr isPhoto="1"/>
        </p:nvSpPr>
        <p:spPr bwMode="auto">
          <a:xfrm>
            <a:off x="467544" y="404665"/>
            <a:ext cx="8424936" cy="619268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41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1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55139" name="Rectangle 3" descr="Remontaje 2"/>
          <p:cNvSpPr>
            <a:spLocks noGrp="1" noChangeAspect="1" noChangeArrowheads="1"/>
          </p:cNvSpPr>
          <p:nvPr isPhoto="1"/>
        </p:nvSpPr>
        <p:spPr bwMode="auto">
          <a:xfrm>
            <a:off x="683568" y="375444"/>
            <a:ext cx="7992888" cy="61499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1755140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3455988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>
                <a:solidFill>
                  <a:prstClr val="white"/>
                </a:solidFill>
              </a:rPr>
              <a:t>Racking</a:t>
            </a:r>
          </a:p>
        </p:txBody>
      </p:sp>
    </p:spTree>
    <p:extLst>
      <p:ext uri="{BB962C8B-B14F-4D97-AF65-F5344CB8AC3E}">
        <p14:creationId xmlns:p14="http://schemas.microsoft.com/office/powerpoint/2010/main" val="133906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1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56163" name="Rectangle 3" descr="Degustación remontaje"/>
          <p:cNvSpPr>
            <a:spLocks noGrp="1" noChangeAspect="1" noChangeArrowheads="1"/>
          </p:cNvSpPr>
          <p:nvPr isPhoto="1"/>
        </p:nvSpPr>
        <p:spPr bwMode="auto">
          <a:xfrm>
            <a:off x="1835696" y="116632"/>
            <a:ext cx="5688632" cy="673314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0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9"/>
            <a:ext cx="9143999" cy="1584176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smtClean="0"/>
              <a:t>DOJRZEWANIE WINA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5" y="2714621"/>
            <a:ext cx="8229600" cy="312579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500" b="1" dirty="0" smtClean="0">
                <a:solidFill>
                  <a:prstClr val="black"/>
                </a:solidFill>
              </a:rPr>
              <a:t>Kontynuacją procesu fermentacji jest dojrzewanie wina           z udziałem tlenu. Wina treściwe przechodzą fazę dojrzewania w dębowych beczkach, najlepiej nowych. Okres ten trwa od kilku miesięcy do trzech lat. Wino pięknie się oczyszcza(dekantuje), pozyskuje aromat   i smak a także utrwala się i pogłębia barwę.</a:t>
            </a:r>
            <a:endParaRPr lang="pl-PL" sz="2500" b="1" dirty="0">
              <a:solidFill>
                <a:prstClr val="black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-195247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endParaRPr lang="pl-PL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9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9986" name="Picture 2" descr="C:\Users\User\Desktop\Grecja\beczk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403647" y="1124744"/>
            <a:ext cx="6316521" cy="49380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7186" name="Picture 2" descr="barricas 300 Peumo 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9"/>
            <a:ext cx="8784976" cy="62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459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PO vi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0525" y="0"/>
            <a:ext cx="10439400" cy="6899275"/>
          </a:xfrm>
          <a:prstGeom prst="rect">
            <a:avLst/>
          </a:prstGeom>
          <a:noFill/>
        </p:spPr>
      </p:pic>
      <p:pic>
        <p:nvPicPr>
          <p:cNvPr id="118789" name="Picture 5" descr="PO vigna benefiz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3550" y="-73025"/>
            <a:ext cx="10744200" cy="6931025"/>
          </a:xfrm>
          <a:prstGeom prst="rect">
            <a:avLst/>
          </a:prstGeom>
          <a:noFill/>
        </p:spPr>
      </p:pic>
      <p:pic>
        <p:nvPicPr>
          <p:cNvPr id="118790" name="Picture 6" descr="PO aer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0188" y="-330200"/>
            <a:ext cx="10871201" cy="7188200"/>
          </a:xfrm>
          <a:prstGeom prst="rect">
            <a:avLst/>
          </a:prstGeom>
          <a:noFill/>
        </p:spPr>
      </p:pic>
      <p:pic>
        <p:nvPicPr>
          <p:cNvPr id="118791" name="Picture 7" descr="PO veduta pom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439400" cy="6931025"/>
          </a:xfrm>
          <a:prstGeom prst="rect">
            <a:avLst/>
          </a:prstGeom>
          <a:noFill/>
        </p:spPr>
      </p:pic>
      <p:pic>
        <p:nvPicPr>
          <p:cNvPr id="118792" name="Picture 8" descr="PO suo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60325"/>
            <a:ext cx="10363200" cy="6918325"/>
          </a:xfrm>
          <a:prstGeom prst="rect">
            <a:avLst/>
          </a:prstGeom>
          <a:noFill/>
        </p:spPr>
      </p:pic>
      <p:pic>
        <p:nvPicPr>
          <p:cNvPr id="118793" name="Picture 9" descr="PO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514350"/>
            <a:ext cx="9817100" cy="7372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4726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7"/>
            <a:ext cx="9143999" cy="1728193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smtClean="0"/>
              <a:t>Definicja wina</a:t>
            </a:r>
            <a:endParaRPr lang="pl-PL" sz="6000" b="1" dirty="0"/>
          </a:p>
        </p:txBody>
      </p:sp>
      <p:sp useBgFill="1"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348880"/>
            <a:ext cx="9144000" cy="4509120"/>
          </a:xfrm>
          <a:ln w="7620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pl-PL" sz="3600" b="1" dirty="0" smtClean="0"/>
              <a:t>Wino</a:t>
            </a:r>
            <a:r>
              <a:rPr lang="pl-PL" sz="2500" dirty="0"/>
              <a:t> </a:t>
            </a:r>
            <a:r>
              <a:rPr lang="pl-PL" sz="2500" dirty="0" smtClean="0"/>
              <a:t> </a:t>
            </a:r>
            <a:r>
              <a:rPr lang="pl-PL" sz="2500" dirty="0">
                <a:solidFill>
                  <a:prstClr val="black"/>
                </a:solidFill>
              </a:rPr>
              <a:t>napój średnio </a:t>
            </a:r>
            <a:r>
              <a:rPr lang="pl-PL" sz="2500" dirty="0" smtClean="0">
                <a:solidFill>
                  <a:prstClr val="black"/>
                </a:solidFill>
              </a:rPr>
              <a:t>alkoholowy (</a:t>
            </a:r>
            <a:r>
              <a:rPr lang="pl-PL" sz="2500" dirty="0">
                <a:solidFill>
                  <a:prstClr val="black"/>
                </a:solidFill>
              </a:rPr>
              <a:t>8,5-22% vol. Alk</a:t>
            </a:r>
            <a:r>
              <a:rPr lang="pl-PL" sz="2500" dirty="0" smtClean="0">
                <a:solidFill>
                  <a:prstClr val="black"/>
                </a:solidFill>
              </a:rPr>
              <a:t>.). Powstaje </a:t>
            </a:r>
            <a:r>
              <a:rPr lang="pl-PL" sz="2500" dirty="0">
                <a:solidFill>
                  <a:prstClr val="black"/>
                </a:solidFill>
              </a:rPr>
              <a:t>w wyniku alkoholowej </a:t>
            </a:r>
            <a:r>
              <a:rPr lang="pl-PL" sz="2500" b="1" dirty="0">
                <a:solidFill>
                  <a:prstClr val="black"/>
                </a:solidFill>
              </a:rPr>
              <a:t>fermentacji  soku </a:t>
            </a:r>
            <a:r>
              <a:rPr lang="pl-PL" sz="2500" b="1" dirty="0" smtClean="0">
                <a:solidFill>
                  <a:prstClr val="black"/>
                </a:solidFill>
              </a:rPr>
              <a:t> z winogron, która polega  </a:t>
            </a:r>
            <a:r>
              <a:rPr lang="pl-PL" sz="2500" b="1" dirty="0">
                <a:solidFill>
                  <a:prstClr val="black"/>
                </a:solidFill>
              </a:rPr>
              <a:t>na przekształceniu przez drożdże cukru w alkohol etylowy i </a:t>
            </a:r>
            <a:r>
              <a:rPr lang="pl-PL" sz="2500" b="1" dirty="0" smtClean="0">
                <a:solidFill>
                  <a:prstClr val="black"/>
                </a:solidFill>
              </a:rPr>
              <a:t>CO</a:t>
            </a:r>
            <a:r>
              <a:rPr lang="pl-PL" sz="1800" b="1" dirty="0" smtClean="0">
                <a:solidFill>
                  <a:prstClr val="black"/>
                </a:solidFill>
              </a:rPr>
              <a:t>2. </a:t>
            </a:r>
            <a:r>
              <a:rPr lang="pl-PL" sz="2600" dirty="0" smtClean="0">
                <a:solidFill>
                  <a:prstClr val="black"/>
                </a:solidFill>
              </a:rPr>
              <a:t>Drożdże występują naturalnie na skórkach winogron lub są dodawane jako drożdże hodowlane do moszczu.</a:t>
            </a:r>
            <a:endParaRPr lang="pl-PL" sz="2600" dirty="0">
              <a:solidFill>
                <a:prstClr val="black"/>
              </a:solidFill>
            </a:endParaRPr>
          </a:p>
          <a:p>
            <a:pPr lvl="0">
              <a:buFont typeface="Wingdings" pitchFamily="2" charset="2"/>
              <a:buChar char="§"/>
            </a:pPr>
            <a:r>
              <a:rPr lang="pl-PL" sz="2500" dirty="0">
                <a:solidFill>
                  <a:prstClr val="black"/>
                </a:solidFill>
              </a:rPr>
              <a:t>Zgodnie z definicją Unii Europejskiej, </a:t>
            </a:r>
            <a:r>
              <a:rPr lang="pl-PL" b="1" dirty="0"/>
              <a:t>wino</a:t>
            </a:r>
            <a:r>
              <a:rPr lang="pl-PL" sz="2500" dirty="0">
                <a:solidFill>
                  <a:prstClr val="black"/>
                </a:solidFill>
              </a:rPr>
              <a:t> to </a:t>
            </a:r>
            <a:r>
              <a:rPr lang="pl-PL" sz="2500" dirty="0" smtClean="0">
                <a:solidFill>
                  <a:prstClr val="black"/>
                </a:solidFill>
              </a:rPr>
              <a:t>produkt</a:t>
            </a:r>
            <a:r>
              <a:rPr lang="pl-PL" sz="2500" b="1" dirty="0" smtClean="0">
                <a:solidFill>
                  <a:prstClr val="black"/>
                </a:solidFill>
              </a:rPr>
              <a:t> „otrzymany </a:t>
            </a:r>
            <a:r>
              <a:rPr lang="pl-PL" sz="2500" b="1" dirty="0">
                <a:solidFill>
                  <a:prstClr val="black"/>
                </a:solidFill>
              </a:rPr>
              <a:t>wyłącznie poprzez fermentację alkoholową, </a:t>
            </a:r>
            <a:r>
              <a:rPr lang="pl-PL" sz="2500" b="1" dirty="0" smtClean="0">
                <a:solidFill>
                  <a:prstClr val="black"/>
                </a:solidFill>
              </a:rPr>
              <a:t> w </a:t>
            </a:r>
            <a:r>
              <a:rPr lang="pl-PL" sz="2500" b="1" dirty="0">
                <a:solidFill>
                  <a:prstClr val="black"/>
                </a:solidFill>
              </a:rPr>
              <a:t>całości lub częściowo   z nieobrobionych winogron, zgniecionych lub nie, bądź z ich moszczu”.</a:t>
            </a:r>
          </a:p>
        </p:txBody>
      </p:sp>
      <p:sp>
        <p:nvSpPr>
          <p:cNvPr id="4" name="Prostokąt 3"/>
          <p:cNvSpPr/>
          <p:nvPr/>
        </p:nvSpPr>
        <p:spPr>
          <a:xfrm>
            <a:off x="179512" y="-195247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endParaRPr lang="pl-PL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9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4800" b="1" dirty="0" smtClean="0"/>
              <a:t>Współczesna klasyfikacja wina</a:t>
            </a:r>
            <a:endParaRPr lang="pl-PL" sz="4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412776"/>
            <a:ext cx="9144001" cy="5445224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pl-PL" b="1" dirty="0" smtClean="0"/>
          </a:p>
          <a:p>
            <a:pPr>
              <a:buFont typeface="Wingdings" pitchFamily="2" charset="2"/>
              <a:buChar char="§"/>
            </a:pPr>
            <a:r>
              <a:rPr lang="pl-PL" b="1" u="sng" dirty="0" smtClean="0"/>
              <a:t>Gatunek wina </a:t>
            </a:r>
            <a:r>
              <a:rPr lang="pl-PL" b="1" dirty="0"/>
              <a:t> </a:t>
            </a:r>
            <a:r>
              <a:rPr lang="pl-PL" dirty="0" smtClean="0"/>
              <a:t>konkretne</a:t>
            </a:r>
            <a:r>
              <a:rPr lang="pl-PL" b="1" dirty="0" smtClean="0"/>
              <a:t> </a:t>
            </a:r>
            <a:r>
              <a:rPr lang="pl-PL" dirty="0" smtClean="0"/>
              <a:t>wino danego producenta, np.: Dom </a:t>
            </a:r>
            <a:r>
              <a:rPr lang="pl-PL" dirty="0" err="1" smtClean="0"/>
              <a:t>Perignon</a:t>
            </a:r>
            <a:r>
              <a:rPr lang="pl-PL" dirty="0" smtClean="0"/>
              <a:t> (każdy producent/winnica ma własny styl)</a:t>
            </a:r>
          </a:p>
          <a:p>
            <a:pPr>
              <a:buFont typeface="Wingdings" pitchFamily="2" charset="2"/>
              <a:buChar char="§"/>
            </a:pPr>
            <a:r>
              <a:rPr lang="pl-PL" b="1" u="sng" dirty="0" smtClean="0"/>
              <a:t>Rodzaj wina</a:t>
            </a:r>
            <a:r>
              <a:rPr lang="pl-PL" dirty="0"/>
              <a:t> </a:t>
            </a:r>
            <a:r>
              <a:rPr lang="pl-PL" dirty="0" smtClean="0"/>
              <a:t> węższa grupa wyodrębniona na podstawie oficjalnego podziału, np. wina stołowe,  wina deserowe, wina musujące, wina wzmocnione.</a:t>
            </a:r>
          </a:p>
          <a:p>
            <a:pPr>
              <a:buFont typeface="Wingdings" pitchFamily="2" charset="2"/>
              <a:buChar char="§"/>
            </a:pPr>
            <a:r>
              <a:rPr lang="pl-PL" b="1" u="sng" dirty="0" smtClean="0"/>
              <a:t>Typ wina </a:t>
            </a:r>
            <a:r>
              <a:rPr lang="pl-PL" dirty="0" smtClean="0"/>
              <a:t> węższa grupa wyodrębniona na podstawie komercyjnych kryteriów, np.: BORDEAUX,MERLOT, RISLING.</a:t>
            </a:r>
          </a:p>
          <a:p>
            <a:pPr>
              <a:buFont typeface="Wingdings" pitchFamily="2" charset="2"/>
              <a:buChar char="§"/>
            </a:pPr>
            <a:r>
              <a:rPr lang="pl-PL" b="1" u="sng" dirty="0" smtClean="0"/>
              <a:t>Styl wina </a:t>
            </a:r>
            <a:r>
              <a:rPr lang="pl-PL" dirty="0" smtClean="0"/>
              <a:t> węższa grupa wyodrębniona na podstawie kryteriów organoleptycznych, głównie smaku, koloru.</a:t>
            </a:r>
          </a:p>
          <a:p>
            <a:pPr>
              <a:buFont typeface="Wingdings" pitchFamily="2" charset="2"/>
              <a:buChar char="§"/>
            </a:pPr>
            <a:endParaRPr lang="pl-PL" b="1" dirty="0" smtClean="0"/>
          </a:p>
          <a:p>
            <a:pPr>
              <a:buFont typeface="Wingdings" pitchFamily="2" charset="2"/>
              <a:buChar char="§"/>
            </a:pPr>
            <a:endParaRPr lang="pl-PL" b="1" dirty="0"/>
          </a:p>
          <a:p>
            <a:pPr>
              <a:buFont typeface="Wingdings" pitchFamily="2" charset="2"/>
              <a:buChar char="§"/>
            </a:pPr>
            <a:endParaRPr lang="pl-PL" b="1" dirty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251520" y="-387424"/>
            <a:ext cx="8229600" cy="312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None/>
            </a:pPr>
            <a:r>
              <a:rPr lang="pl-PL" dirty="0" smtClean="0"/>
              <a:t>  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8540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el-GR" sz="4800" b="1" dirty="0" smtClean="0"/>
              <a:t>     Kraje winiarskie- Grecja</a:t>
            </a:r>
            <a:r>
              <a:rPr lang="pl-PL" altLang="el-GR" sz="4800" b="1" dirty="0" smtClean="0">
                <a:solidFill>
                  <a:srgbClr val="FF0000"/>
                </a:solidFill>
              </a:rPr>
              <a:t/>
            </a:r>
            <a:br>
              <a:rPr lang="pl-PL" altLang="el-GR" sz="4800" b="1" dirty="0" smtClean="0">
                <a:solidFill>
                  <a:srgbClr val="FF0000"/>
                </a:solidFill>
              </a:rPr>
            </a:br>
            <a:r>
              <a:rPr lang="pl-PL" altLang="el-GR" sz="3100" b="1" dirty="0" smtClean="0"/>
              <a:t>klasyfikacja jakościowa</a:t>
            </a:r>
            <a:endParaRPr lang="el-GR" altLang="el-GR" sz="3100" b="1" dirty="0" smtClean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550"/>
          </a:xfrm>
        </p:spPr>
        <p:txBody>
          <a:bodyPr rtlCol="0">
            <a:normAutofit fontScale="77500" lnSpcReduction="20000"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70C0"/>
                </a:solidFill>
              </a:rPr>
              <a:t>PDO Win</a:t>
            </a:r>
            <a:r>
              <a:rPr lang="pl-PL" b="1" dirty="0" smtClean="0">
                <a:solidFill>
                  <a:srgbClr val="0070C0"/>
                </a:solidFill>
              </a:rPr>
              <a:t>a</a:t>
            </a:r>
            <a:r>
              <a:rPr lang="en-US" b="1" dirty="0" smtClean="0">
                <a:solidFill>
                  <a:srgbClr val="0070C0"/>
                </a:solidFill>
              </a:rPr>
              <a:t>  </a:t>
            </a:r>
            <a:r>
              <a:rPr lang="pl-PL" b="1" dirty="0" err="1" smtClean="0">
                <a:solidFill>
                  <a:srgbClr val="0070C0"/>
                </a:solidFill>
              </a:rPr>
              <a:t>g</a:t>
            </a:r>
            <a:r>
              <a:rPr lang="en-US" b="1" dirty="0" smtClean="0">
                <a:solidFill>
                  <a:srgbClr val="0070C0"/>
                </a:solidFill>
              </a:rPr>
              <a:t>re</a:t>
            </a:r>
            <a:r>
              <a:rPr lang="pl-PL" b="1" dirty="0" err="1" smtClean="0">
                <a:solidFill>
                  <a:srgbClr val="0070C0"/>
                </a:solidFill>
              </a:rPr>
              <a:t>ckie</a:t>
            </a:r>
            <a:r>
              <a:rPr lang="en-US" dirty="0" smtClean="0"/>
              <a:t> </a:t>
            </a:r>
            <a:r>
              <a:rPr lang="pl-PL" dirty="0" smtClean="0"/>
              <a:t>– </a:t>
            </a:r>
            <a:r>
              <a:rPr lang="pl-PL" b="1" dirty="0" smtClean="0"/>
              <a:t>nazwa pochodzenia chroniona</a:t>
            </a:r>
            <a:r>
              <a:rPr lang="pl-PL" dirty="0" smtClean="0"/>
              <a:t>,  wina podlegają kontroli państwowej, gwarantują konsumentom autentyczność wina, tj. :region, szczepy winogron, metody wytwarzania, wydajność. </a:t>
            </a:r>
            <a:endParaRPr lang="en-US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1.  </a:t>
            </a:r>
            <a:r>
              <a:rPr lang="pl-PL" dirty="0" smtClean="0"/>
              <a:t>  </a:t>
            </a:r>
            <a:r>
              <a:rPr lang="en-US" dirty="0" smtClean="0"/>
              <a:t>AOQS "Designation of Origin of Superior Quality“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2.  </a:t>
            </a:r>
            <a:r>
              <a:rPr lang="pl-PL" dirty="0" smtClean="0"/>
              <a:t>  </a:t>
            </a:r>
            <a:r>
              <a:rPr lang="en-US" dirty="0" smtClean="0"/>
              <a:t>AOC "Controlled Designation of Origin"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PGI Win</a:t>
            </a:r>
            <a:r>
              <a:rPr lang="pl-PL" b="1" dirty="0" smtClean="0">
                <a:solidFill>
                  <a:srgbClr val="0070C0"/>
                </a:solidFill>
              </a:rPr>
              <a:t>a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pl-PL" b="1" dirty="0" smtClean="0">
                <a:solidFill>
                  <a:srgbClr val="0070C0"/>
                </a:solidFill>
              </a:rPr>
              <a:t>g</a:t>
            </a:r>
            <a:r>
              <a:rPr lang="en-US" b="1" dirty="0" err="1" smtClean="0">
                <a:solidFill>
                  <a:srgbClr val="0070C0"/>
                </a:solidFill>
              </a:rPr>
              <a:t>rec</a:t>
            </a:r>
            <a:r>
              <a:rPr lang="pl-PL" b="1" dirty="0" smtClean="0">
                <a:solidFill>
                  <a:srgbClr val="0070C0"/>
                </a:solidFill>
              </a:rPr>
              <a:t>kie </a:t>
            </a:r>
            <a:r>
              <a:rPr lang="pl-PL" b="1" dirty="0" smtClean="0"/>
              <a:t>- wg pochodzenia geograficznego</a:t>
            </a:r>
            <a:endParaRPr lang="en-US" b="1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1. </a:t>
            </a:r>
            <a:r>
              <a:rPr lang="pl-PL" dirty="0" smtClean="0"/>
              <a:t>  </a:t>
            </a:r>
            <a:r>
              <a:rPr lang="en-US" dirty="0" smtClean="0"/>
              <a:t> PGI Regional Wines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 startAt="2"/>
              <a:defRPr/>
            </a:pPr>
            <a:r>
              <a:rPr lang="en-US" dirty="0" smtClean="0"/>
              <a:t>PGI District Wines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 startAt="2"/>
              <a:defRPr/>
            </a:pPr>
            <a:r>
              <a:rPr lang="en-US" dirty="0" smtClean="0"/>
              <a:t>PGI Area Wines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Traditional wines</a:t>
            </a:r>
            <a:r>
              <a:rPr lang="en-US" dirty="0" smtClean="0"/>
              <a:t>: </a:t>
            </a:r>
            <a:r>
              <a:rPr lang="pl-PL" b="1" dirty="0" smtClean="0"/>
              <a:t>apelacje win tradycyjnych</a:t>
            </a:r>
            <a:r>
              <a:rPr lang="pl-PL" dirty="0" smtClean="0"/>
              <a:t>(</a:t>
            </a:r>
            <a:r>
              <a:rPr lang="en-US" dirty="0" smtClean="0"/>
              <a:t> </a:t>
            </a:r>
            <a:r>
              <a:rPr lang="en-US" i="1" dirty="0" err="1" smtClean="0"/>
              <a:t>Verdea</a:t>
            </a:r>
            <a:r>
              <a:rPr lang="en-US" dirty="0" smtClean="0"/>
              <a:t> </a:t>
            </a:r>
            <a:r>
              <a:rPr lang="pl-PL" dirty="0" smtClean="0"/>
              <a:t>i</a:t>
            </a:r>
            <a:r>
              <a:rPr lang="en-US" dirty="0" smtClean="0"/>
              <a:t> </a:t>
            </a:r>
            <a:r>
              <a:rPr lang="en-US" i="1" dirty="0" err="1" smtClean="0"/>
              <a:t>Retsina</a:t>
            </a:r>
            <a:r>
              <a:rPr lang="en-US" i="1" dirty="0" smtClean="0"/>
              <a:t> </a:t>
            </a:r>
            <a:r>
              <a:rPr lang="pl-PL" i="1" dirty="0" smtClean="0"/>
              <a:t> i </a:t>
            </a:r>
            <a:r>
              <a:rPr lang="en-US" i="1" dirty="0" smtClean="0"/>
              <a:t> PGI Win</a:t>
            </a:r>
            <a:r>
              <a:rPr lang="pl-PL" i="1" dirty="0" smtClean="0"/>
              <a:t>a</a:t>
            </a:r>
            <a:r>
              <a:rPr lang="en-US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0070C0"/>
                </a:solidFill>
              </a:rPr>
              <a:t>Table wines</a:t>
            </a:r>
            <a:r>
              <a:rPr lang="pl-PL" b="1" dirty="0" smtClean="0"/>
              <a:t>- wina stołowe</a:t>
            </a:r>
            <a:endParaRPr lang="en-US" b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465" y="0"/>
            <a:ext cx="9144000" cy="620688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pl-PL" sz="3200" b="1" dirty="0" smtClean="0"/>
              <a:t>Od czego zależy smak i aromat/jakość </a:t>
            </a:r>
            <a:r>
              <a:rPr lang="pl-PL" sz="4800" b="1" dirty="0" smtClean="0"/>
              <a:t> wina</a:t>
            </a:r>
            <a:r>
              <a:rPr lang="pl-PL" sz="4800" b="1" dirty="0" smtClean="0">
                <a:solidFill>
                  <a:schemeClr val="tx2"/>
                </a:solidFill>
              </a:rPr>
              <a:t>?</a:t>
            </a:r>
            <a:endParaRPr lang="pl-PL" sz="4800" b="1" dirty="0">
              <a:solidFill>
                <a:schemeClr val="tx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480720"/>
          </a:xfrm>
          <a:noFill/>
          <a:ln w="76200">
            <a:noFill/>
          </a:ln>
        </p:spPr>
        <p:txBody>
          <a:bodyPr>
            <a:noAutofit/>
          </a:bodyPr>
          <a:lstStyle/>
          <a:p>
            <a:pPr algn="just">
              <a:buNone/>
            </a:pPr>
            <a:r>
              <a:rPr lang="pl-PL" sz="2000" b="1" dirty="0" smtClean="0"/>
              <a:t>TERRIOR</a:t>
            </a:r>
          </a:p>
          <a:p>
            <a:pPr algn="just">
              <a:buNone/>
            </a:pPr>
            <a:r>
              <a:rPr lang="pl-PL" sz="2000" b="1" dirty="0" smtClean="0"/>
              <a:t>ODMIANA WINOROŚLI</a:t>
            </a:r>
          </a:p>
          <a:p>
            <a:pPr>
              <a:buNone/>
            </a:pPr>
            <a:r>
              <a:rPr lang="pl-PL" sz="2000" b="1" dirty="0" smtClean="0"/>
              <a:t>PLANTATOR/PRODUCENT(</a:t>
            </a:r>
            <a:r>
              <a:rPr lang="pl-PL" sz="2000" dirty="0" smtClean="0"/>
              <a:t>Winiarze lubią eksperymentować z winoroślą, fermentują  sok  z winogron w różnych temperaturach, w różnym czasie</a:t>
            </a:r>
            <a:r>
              <a:rPr lang="pl-PL" sz="2000" b="1" dirty="0" smtClean="0"/>
              <a:t>)</a:t>
            </a:r>
          </a:p>
          <a:p>
            <a:pPr>
              <a:buNone/>
            </a:pPr>
            <a:r>
              <a:rPr lang="pl-PL" sz="2000" b="1" dirty="0" smtClean="0"/>
              <a:t>BECZKA-  </a:t>
            </a:r>
            <a:r>
              <a:rPr lang="pl-PL" sz="2000" dirty="0" smtClean="0"/>
              <a:t>wino dojrzewające w dębowych beczkach, szczególnie w tych nowych zwykle jest „większe”, o zauważalnym aromacie, głównie wanilii i drewna oraz smaku garbników. Im dłużej leży w beczce, tym efekt jest wyraźniejszy. Nie każda odmiana winorośli nadaje się do beczki.</a:t>
            </a:r>
          </a:p>
          <a:p>
            <a:pPr>
              <a:buNone/>
            </a:pPr>
            <a:r>
              <a:rPr lang="pl-PL" sz="2000" b="1" dirty="0" smtClean="0"/>
              <a:t>TANINY(GARBNIKI)  - </a:t>
            </a:r>
            <a:r>
              <a:rPr lang="pl-PL" sz="2000" dirty="0" smtClean="0"/>
              <a:t>pochodzą</a:t>
            </a:r>
            <a:r>
              <a:rPr lang="pl-PL" sz="2000" b="1" dirty="0" smtClean="0"/>
              <a:t> </a:t>
            </a:r>
            <a:r>
              <a:rPr lang="pl-PL" sz="2000" dirty="0" smtClean="0"/>
              <a:t>ze skórek, pestek i ogonków winogron a także beczki. Powodują ściągające uczucie w ustach. Więcej tanin występuje w winach młodych lub winach z niedojrzałych winogron. W czerwonych winach w miarę ich dojrzewania, taniny zmieniają swój agresywny charakter, przybierają łagodną formę i podkreślają smak wina oraz nadają mu trwałość.</a:t>
            </a:r>
          </a:p>
          <a:p>
            <a:pPr>
              <a:buNone/>
            </a:pPr>
            <a:r>
              <a:rPr lang="pl-PL" sz="2000" b="1" dirty="0" smtClean="0"/>
              <a:t>WIEK WINOROŚLI</a:t>
            </a:r>
            <a:r>
              <a:rPr lang="pl-PL" sz="2000" dirty="0" smtClean="0"/>
              <a:t>- starsza winorośl daje mniej owoców, ale bardziej skoncentrowanych, tym samym lepsze wina</a:t>
            </a:r>
            <a:r>
              <a:rPr lang="pl-PL" sz="2000" b="1" dirty="0"/>
              <a:t>.</a:t>
            </a:r>
            <a:endParaRPr lang="pl-PL" sz="2000" b="1" dirty="0" smtClean="0"/>
          </a:p>
          <a:p>
            <a:pPr>
              <a:buNone/>
            </a:pPr>
            <a:r>
              <a:rPr lang="pl-PL" sz="2000" b="1" dirty="0" smtClean="0"/>
              <a:t>WYDAJNOŚĆ </a:t>
            </a:r>
            <a:r>
              <a:rPr lang="pl-PL" sz="2000" dirty="0" smtClean="0"/>
              <a:t> - im niższa wydajność z krzewu, tym wyższa wartość ekstraktów z winogron, tym lepsze wina. Wydajność może być kontrolowana poprzez podcinanie krzewów, przycinanie kwiatostanów oraz niedojrzałych winogron.</a:t>
            </a:r>
            <a:endParaRPr lang="pl-PL" sz="2000" b="1" u="sng" dirty="0" smtClean="0"/>
          </a:p>
          <a:p>
            <a:pPr>
              <a:buNone/>
            </a:pPr>
            <a:r>
              <a:rPr lang="pl-PL" sz="2000" b="1" dirty="0" smtClean="0"/>
              <a:t>WIEK WINA</a:t>
            </a:r>
            <a:r>
              <a:rPr lang="pl-PL" sz="2000" dirty="0" smtClean="0"/>
              <a:t> – dojrzałość wina</a:t>
            </a:r>
            <a:endParaRPr lang="pl-PL" sz="2000" b="1" u="sng" dirty="0" smtClean="0"/>
          </a:p>
          <a:p>
            <a:pPr algn="just">
              <a:buFont typeface="Wingdings" pitchFamily="2" charset="2"/>
              <a:buChar char="ü"/>
            </a:pPr>
            <a:endParaRPr lang="pl-P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9234" name="Picture 2" descr="Po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89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8210" name="Picture 2" descr="PRe-po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398855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421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/>
              <a:t>Terroir</a:t>
            </a:r>
            <a:endParaRPr lang="pl-PL" sz="6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34992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/>
              <a:t>   </a:t>
            </a:r>
            <a:r>
              <a:rPr lang="pl-PL" sz="4000" b="1" u="sng" dirty="0" smtClean="0"/>
              <a:t>Terroir</a:t>
            </a:r>
            <a:r>
              <a:rPr lang="pl-PL" dirty="0" smtClean="0"/>
              <a:t> </a:t>
            </a:r>
            <a:r>
              <a:rPr lang="pl-PL" dirty="0"/>
              <a:t>– to określony </a:t>
            </a:r>
            <a:r>
              <a:rPr lang="pl-PL" dirty="0" smtClean="0"/>
              <a:t>teren-„grunt”,                   w </a:t>
            </a:r>
            <a:r>
              <a:rPr lang="pl-PL" dirty="0"/>
              <a:t>którym warunki fizyczne i chemiczne środowiska naturalnego oraz położenie geograficzne i klimat są przyczyną </a:t>
            </a:r>
            <a:r>
              <a:rPr lang="pl-PL" dirty="0" smtClean="0"/>
              <a:t>powstawania charakterystycznych                                i rozpoznawalnych win. </a:t>
            </a:r>
          </a:p>
          <a:p>
            <a:pPr>
              <a:buNone/>
            </a:pPr>
            <a:r>
              <a:rPr lang="pl-PL" dirty="0"/>
              <a:t> </a:t>
            </a:r>
            <a:r>
              <a:rPr lang="pl-PL" dirty="0" smtClean="0"/>
              <a:t>   Wina pochodzące  z jednego terenu mają pewną cechę wspólną -</a:t>
            </a:r>
            <a:r>
              <a:rPr lang="pl-PL" i="1" dirty="0" smtClean="0">
                <a:solidFill>
                  <a:schemeClr val="accent2"/>
                </a:solidFill>
              </a:rPr>
              <a:t> </a:t>
            </a:r>
            <a:r>
              <a:rPr lang="pl-PL" b="1" i="1" dirty="0" smtClean="0"/>
              <a:t>osobowość</a:t>
            </a:r>
            <a:r>
              <a:rPr lang="pl-PL" i="1" dirty="0" smtClean="0"/>
              <a:t>, która sprawia , że są jedyne w swoim rodzaju.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357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24960"/>
            <a:ext cx="9144000" cy="1143000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pl-PL" sz="6000" b="1" dirty="0" err="1" smtClean="0"/>
              <a:t>Terroir</a:t>
            </a:r>
            <a:r>
              <a:rPr lang="pl-PL" sz="6000" b="1" dirty="0" smtClean="0"/>
              <a:t>- </a:t>
            </a:r>
            <a:r>
              <a:rPr lang="pl-PL" sz="4000" b="1" dirty="0" smtClean="0"/>
              <a:t>cechy charakteryzujące winnicę</a:t>
            </a:r>
            <a:endParaRPr lang="pl-PL" sz="6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endParaRPr lang="pl-PL" dirty="0"/>
          </a:p>
          <a:p>
            <a:pPr marL="0" lvl="0" indent="0">
              <a:buNone/>
            </a:pP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>
          <a:xfrm flipV="1">
            <a:off x="4572000" y="1484783"/>
            <a:ext cx="4038600" cy="45719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87312" y="1473277"/>
            <a:ext cx="4725753" cy="424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400" b="1" dirty="0" smtClean="0"/>
              <a:t>Gleba</a:t>
            </a:r>
            <a:r>
              <a:rPr lang="pl-PL" sz="2000" b="1" dirty="0"/>
              <a:t> </a:t>
            </a:r>
            <a:endParaRPr lang="pl-PL" sz="2000" b="1" dirty="0" smtClean="0"/>
          </a:p>
          <a:p>
            <a:pPr marL="342900" lvl="0" indent="-342900">
              <a:spcBef>
                <a:spcPct val="20000"/>
              </a:spcBef>
            </a:pPr>
            <a:r>
              <a:rPr lang="pl-PL" sz="2000" dirty="0" smtClean="0"/>
              <a:t>       charakter </a:t>
            </a:r>
            <a:r>
              <a:rPr lang="pl-PL" sz="2000" dirty="0"/>
              <a:t>wina z tej samej odmiany </a:t>
            </a:r>
            <a:r>
              <a:rPr lang="pl-PL" sz="2000" dirty="0" smtClean="0"/>
              <a:t>zmienia się </a:t>
            </a:r>
            <a:r>
              <a:rPr lang="pl-PL" sz="2000" dirty="0"/>
              <a:t>zależnie od tego, czy winorośl rośnie na glebie piaszczystej, gliniastej, granicie czy </a:t>
            </a:r>
            <a:r>
              <a:rPr lang="pl-PL" sz="2000" dirty="0" smtClean="0"/>
              <a:t>wapieniu</a:t>
            </a:r>
            <a:endParaRPr lang="pl-PL" sz="2000" b="1" dirty="0"/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400" b="1" dirty="0" smtClean="0"/>
              <a:t>Klimat</a:t>
            </a:r>
            <a:r>
              <a:rPr lang="pl-PL" sz="2000" b="1" dirty="0"/>
              <a:t> </a:t>
            </a:r>
            <a:r>
              <a:rPr lang="pl-PL" sz="2000" b="1" dirty="0" smtClean="0"/>
              <a:t>                                                               </a:t>
            </a:r>
            <a:r>
              <a:rPr lang="pl-PL" sz="2000" dirty="0" smtClean="0"/>
              <a:t>wino </a:t>
            </a:r>
            <a:r>
              <a:rPr lang="pl-PL" sz="2000" dirty="0"/>
              <a:t>z obszarów gorących jest bardziej owocowe, słodsze i bardziej alkoholowe, z chłodniejszych- mniej dosłownie, więc bardziej eleganckie </a:t>
            </a:r>
            <a:endParaRPr lang="pl-PL" sz="2000" b="1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400" b="1" dirty="0" smtClean="0"/>
              <a:t>Ekspozycja  winnicy </a:t>
            </a:r>
            <a:r>
              <a:rPr lang="pl-PL" sz="2400" dirty="0" smtClean="0"/>
              <a:t>ukształtowanie</a:t>
            </a:r>
            <a:r>
              <a:rPr lang="pl-PL" sz="2400" b="1" dirty="0" smtClean="0"/>
              <a:t> </a:t>
            </a:r>
            <a:r>
              <a:rPr lang="pl-PL" sz="2400" dirty="0" smtClean="0"/>
              <a:t>terenu</a:t>
            </a:r>
            <a:endParaRPr lang="pl-PL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4283968" cy="5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7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ż</a:t>
            </a:r>
            <a:endParaRPr lang="pl-PL" dirty="0"/>
          </a:p>
        </p:txBody>
      </p:sp>
      <p:sp>
        <p:nvSpPr>
          <p:cNvPr id="1737731" name="Rectangle 3" descr="Brotación 4"/>
          <p:cNvSpPr>
            <a:spLocks noGrp="1" noChangeAspect="1" noChangeArrowheads="1"/>
          </p:cNvSpPr>
          <p:nvPr isPhoto="1"/>
        </p:nvSpPr>
        <p:spPr bwMode="auto">
          <a:xfrm>
            <a:off x="1357290" y="1000108"/>
            <a:ext cx="6357950" cy="492922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2856" y="1750219"/>
            <a:ext cx="243001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05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4000" b="1" dirty="0" smtClean="0"/>
              <a:t>Słynne odmiany winorośli czerwonych </a:t>
            </a:r>
            <a:r>
              <a:rPr lang="pl-PL" sz="4000" b="1" dirty="0" err="1" smtClean="0"/>
              <a:t>czerwonych</a:t>
            </a:r>
            <a:endParaRPr lang="pl-PL" sz="4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84784"/>
            <a:ext cx="4544904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8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315415"/>
            <a:ext cx="9144000" cy="1368152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smtClean="0"/>
              <a:t>Cabernet </a:t>
            </a:r>
            <a:r>
              <a:rPr lang="pl-PL" sz="6000" b="1" dirty="0" err="1" smtClean="0"/>
              <a:t>sauvignon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760640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pl-PL" sz="4000" b="1" dirty="0" smtClean="0"/>
              <a:t>    </a:t>
            </a:r>
            <a:r>
              <a:rPr lang="pl-PL" sz="4000" dirty="0" smtClean="0"/>
              <a:t>Najczęściej sadzona czerwona odmiana dobrej jakości winorośl, surowiec do wielu najdroższych i najtańszych win  świata, a zwłaszcza bordoskich. Daje wielkie, owocowe smaki</a:t>
            </a:r>
            <a:r>
              <a:rPr lang="pl-PL" sz="4000" dirty="0" smtClean="0">
                <a:solidFill>
                  <a:schemeClr val="accent4"/>
                </a:solidFill>
              </a:rPr>
              <a:t>(czarna</a:t>
            </a:r>
            <a:r>
              <a:rPr lang="pl-PL" sz="4000" dirty="0" smtClean="0"/>
              <a:t> </a:t>
            </a:r>
            <a:r>
              <a:rPr lang="pl-PL" sz="4000" dirty="0" smtClean="0">
                <a:solidFill>
                  <a:schemeClr val="accent4"/>
                </a:solidFill>
              </a:rPr>
              <a:t>porzeczka, jeżyna, śliwka, czekolada</a:t>
            </a:r>
            <a:r>
              <a:rPr lang="pl-PL" sz="4000" dirty="0" smtClean="0"/>
              <a:t>, </a:t>
            </a:r>
            <a:r>
              <a:rPr lang="pl-PL" sz="4000" dirty="0" smtClean="0">
                <a:solidFill>
                  <a:schemeClr val="accent4"/>
                </a:solidFill>
              </a:rPr>
              <a:t>tytoń, cedr</a:t>
            </a:r>
            <a:r>
              <a:rPr lang="pl-PL" sz="4000" dirty="0" smtClean="0"/>
              <a:t>) i eleganckie, soczyste wino, </a:t>
            </a:r>
            <a:r>
              <a:rPr lang="pl-PL" sz="4000" b="1" dirty="0" err="1" smtClean="0"/>
              <a:t>wysokotaninowe</a:t>
            </a:r>
            <a:r>
              <a:rPr lang="pl-PL" sz="4000" dirty="0" smtClean="0"/>
              <a:t>. Często łączy się z </a:t>
            </a:r>
            <a:r>
              <a:rPr lang="pl-PL" sz="4000" dirty="0" err="1" smtClean="0"/>
              <a:t>merlotem</a:t>
            </a:r>
            <a:r>
              <a:rPr lang="pl-PL" sz="4000" dirty="0" smtClean="0"/>
              <a:t>, aby wino było bardziej mięsiste i okrągłe. Z chłodnej Europy-Francji najlepsze są po kilku latach dojrzewania. Cabernet z Nowego Świata można pić stosunkowo młode.</a:t>
            </a:r>
            <a:endParaRPr lang="pl-PL" i="1" u="sng" dirty="0"/>
          </a:p>
        </p:txBody>
      </p:sp>
    </p:spTree>
    <p:extLst>
      <p:ext uri="{BB962C8B-B14F-4D97-AF65-F5344CB8AC3E}">
        <p14:creationId xmlns:p14="http://schemas.microsoft.com/office/powerpoint/2010/main" val="333802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6288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err="1"/>
              <a:t>M</a:t>
            </a:r>
            <a:r>
              <a:rPr lang="pl-PL" sz="6000" b="1" dirty="0" err="1" smtClean="0"/>
              <a:t>erlot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43204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4000" b="1" dirty="0" smtClean="0"/>
              <a:t>   </a:t>
            </a:r>
            <a:r>
              <a:rPr lang="pl-PL" sz="4000" dirty="0" smtClean="0"/>
              <a:t>Idealny kupaż z cabernet </a:t>
            </a:r>
            <a:r>
              <a:rPr lang="pl-PL" sz="4000" dirty="0" err="1" smtClean="0"/>
              <a:t>sauvignon</a:t>
            </a:r>
            <a:r>
              <a:rPr lang="pl-PL" sz="4000" dirty="0" smtClean="0"/>
              <a:t>. Odmiana pospolita  szczególnie w Bordeaux, także: Kalifornia, Chile, Australia. W smaku daje </a:t>
            </a:r>
            <a:r>
              <a:rPr lang="pl-PL" sz="4000" dirty="0" smtClean="0">
                <a:solidFill>
                  <a:schemeClr val="accent4"/>
                </a:solidFill>
              </a:rPr>
              <a:t>śliwkowe</a:t>
            </a:r>
            <a:r>
              <a:rPr lang="pl-PL" sz="4000" dirty="0" smtClean="0"/>
              <a:t>             i łagodniejsze wino od caberneta </a:t>
            </a:r>
            <a:r>
              <a:rPr lang="pl-PL" sz="4000" b="1" dirty="0" smtClean="0"/>
              <a:t>. </a:t>
            </a:r>
            <a:endParaRPr lang="pl-PL" i="1" u="sng" dirty="0"/>
          </a:p>
        </p:txBody>
      </p:sp>
    </p:spTree>
    <p:extLst>
      <p:ext uri="{BB962C8B-B14F-4D97-AF65-F5344CB8AC3E}">
        <p14:creationId xmlns:p14="http://schemas.microsoft.com/office/powerpoint/2010/main" val="283872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1319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err="1" smtClean="0"/>
              <a:t>Shiraz</a:t>
            </a:r>
            <a:r>
              <a:rPr lang="pl-PL" sz="6000" b="1" dirty="0" smtClean="0"/>
              <a:t>/</a:t>
            </a:r>
            <a:r>
              <a:rPr lang="pl-PL" sz="6000" b="1" dirty="0" err="1" smtClean="0"/>
              <a:t>syrah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25658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sz="4000" dirty="0" smtClean="0"/>
              <a:t>   Wieloraka osobowość: odmiana posadzona w chłodnych miejscach daje wina o </a:t>
            </a:r>
            <a:r>
              <a:rPr lang="pl-PL" sz="4000" dirty="0" smtClean="0">
                <a:solidFill>
                  <a:schemeClr val="accent4"/>
                </a:solidFill>
              </a:rPr>
              <a:t>malinowo-pikantnym </a:t>
            </a:r>
            <a:r>
              <a:rPr lang="pl-PL" sz="4000" dirty="0" smtClean="0"/>
              <a:t>aromacie, zaś tam, gdzie jest gorąco daje wina pełne o smaku </a:t>
            </a:r>
            <a:r>
              <a:rPr lang="pl-PL" sz="4000" dirty="0" smtClean="0">
                <a:solidFill>
                  <a:schemeClr val="accent4"/>
                </a:solidFill>
              </a:rPr>
              <a:t>jeżyny z nalotem czekolady i śliwki</a:t>
            </a:r>
            <a:r>
              <a:rPr lang="pl-PL" sz="4000" dirty="0" smtClean="0"/>
              <a:t>. Idealny kupaż  z </a:t>
            </a:r>
            <a:r>
              <a:rPr lang="pl-PL" sz="4000" dirty="0" err="1" smtClean="0"/>
              <a:t>grenache</a:t>
            </a:r>
            <a:r>
              <a:rPr lang="pl-PL" sz="4000" dirty="0" smtClean="0"/>
              <a:t>. Nie ma dużo tanin i kwasu. Odmiana głównie francuska- z  doliny Rodanu, a także australijska.  </a:t>
            </a:r>
            <a:endParaRPr lang="pl-PL" i="1" u="sng" dirty="0"/>
          </a:p>
        </p:txBody>
      </p:sp>
    </p:spTree>
    <p:extLst>
      <p:ext uri="{BB962C8B-B14F-4D97-AF65-F5344CB8AC3E}">
        <p14:creationId xmlns:p14="http://schemas.microsoft.com/office/powerpoint/2010/main" val="24880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FF0000"/>
          </a:solidFill>
        </p:spPr>
        <p:txBody>
          <a:bodyPr/>
          <a:lstStyle/>
          <a:p>
            <a:r>
              <a:rPr lang="pl-PL" b="1" dirty="0" smtClean="0"/>
              <a:t>Regiony uprawy winorośli w Grecji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412776"/>
            <a:ext cx="756126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315415"/>
            <a:ext cx="9144000" cy="1584176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err="1" smtClean="0"/>
              <a:t>Pinot</a:t>
            </a:r>
            <a:r>
              <a:rPr lang="pl-PL" sz="6000" b="1" dirty="0" smtClean="0"/>
              <a:t> noir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54461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sz="4000" b="1" dirty="0" smtClean="0"/>
              <a:t>   </a:t>
            </a:r>
            <a:r>
              <a:rPr lang="pl-PL" sz="4000" dirty="0" smtClean="0"/>
              <a:t>Daje wino pełne gracji i elegancji,                    o delikatnej strukturze. Posmak </a:t>
            </a:r>
            <a:r>
              <a:rPr lang="pl-PL" sz="4000" dirty="0" smtClean="0">
                <a:solidFill>
                  <a:schemeClr val="accent4"/>
                </a:solidFill>
              </a:rPr>
              <a:t>czereśni i truskawki</a:t>
            </a:r>
            <a:r>
              <a:rPr lang="pl-PL" sz="4000" dirty="0" smtClean="0"/>
              <a:t>. Najwspanialsze wina pochodzą z Burgundii-słynne </a:t>
            </a:r>
            <a:r>
              <a:rPr lang="pl-PL" sz="4000" b="1" dirty="0" smtClean="0"/>
              <a:t>BURGUNDY</a:t>
            </a:r>
            <a:r>
              <a:rPr lang="pl-PL" sz="4000" dirty="0" smtClean="0"/>
              <a:t> a także z chłodnej Nowej Zelandii. Niestety odmiana  trudna              w uprawie, gdzie jej charakter zmienia się w zależności od roku, winnicy                     a nawet „ręki” winiarza.                </a:t>
            </a:r>
          </a:p>
          <a:p>
            <a:pPr>
              <a:buNone/>
            </a:pPr>
            <a:r>
              <a:rPr lang="pl-PL" sz="4000" dirty="0"/>
              <a:t> </a:t>
            </a:r>
            <a:r>
              <a:rPr lang="pl-PL" sz="4000" dirty="0" smtClean="0"/>
              <a:t>  </a:t>
            </a:r>
            <a:r>
              <a:rPr lang="pl-PL" sz="4000" dirty="0" err="1" smtClean="0"/>
              <a:t>Pinota</a:t>
            </a:r>
            <a:r>
              <a:rPr lang="pl-PL" sz="4000" dirty="0" smtClean="0"/>
              <a:t>  </a:t>
            </a:r>
            <a:r>
              <a:rPr lang="pl-PL" sz="4000" dirty="0" err="1" smtClean="0"/>
              <a:t>noira</a:t>
            </a:r>
            <a:r>
              <a:rPr lang="pl-PL" sz="4000" dirty="0" smtClean="0"/>
              <a:t> wykorzystuje się do produkcji najdroższych szampanów.  </a:t>
            </a:r>
            <a:endParaRPr lang="pl-PL" i="1" u="sng" dirty="0"/>
          </a:p>
        </p:txBody>
      </p:sp>
    </p:spTree>
    <p:extLst>
      <p:ext uri="{BB962C8B-B14F-4D97-AF65-F5344CB8AC3E}">
        <p14:creationId xmlns:p14="http://schemas.microsoft.com/office/powerpoint/2010/main" val="203967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736735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err="1"/>
              <a:t>S</a:t>
            </a:r>
            <a:r>
              <a:rPr lang="pl-PL" sz="6000" b="1" dirty="0" err="1" smtClean="0"/>
              <a:t>angiovese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54461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pl-PL" sz="4000" dirty="0" smtClean="0"/>
              <a:t>   0dmiana głównie uprawiana we Włoszech, znana z wina Chianti.               Daje średniociężkie wina o posmaku </a:t>
            </a:r>
            <a:r>
              <a:rPr lang="pl-PL" sz="4000" dirty="0" smtClean="0">
                <a:solidFill>
                  <a:schemeClr val="accent4"/>
                </a:solidFill>
              </a:rPr>
              <a:t>czereśni i śliwek</a:t>
            </a:r>
            <a:r>
              <a:rPr lang="pl-PL" sz="4000" dirty="0" smtClean="0"/>
              <a:t>, z dobrej jakości kwasem i taninami. Ich lekka struktura doskonale łączy się z jedzeniem.        </a:t>
            </a:r>
            <a:r>
              <a:rPr lang="pl-PL" sz="4000" b="1" dirty="0" smtClean="0"/>
              <a:t>Tych win raczej nie pija się samych</a:t>
            </a:r>
            <a:r>
              <a:rPr lang="pl-PL" sz="4000" dirty="0" smtClean="0"/>
              <a:t>.            Idealny kupaż z cabernetem </a:t>
            </a:r>
            <a:r>
              <a:rPr lang="pl-PL" sz="4000" dirty="0" err="1" smtClean="0"/>
              <a:t>sauvignon</a:t>
            </a:r>
            <a:r>
              <a:rPr lang="pl-PL" sz="4000" dirty="0" smtClean="0"/>
              <a:t>-uzyskanie głębi i ciężaru.    </a:t>
            </a:r>
            <a:endParaRPr lang="pl-PL" i="1" u="sng" dirty="0"/>
          </a:p>
        </p:txBody>
      </p:sp>
    </p:spTree>
    <p:extLst>
      <p:ext uri="{BB962C8B-B14F-4D97-AF65-F5344CB8AC3E}">
        <p14:creationId xmlns:p14="http://schemas.microsoft.com/office/powerpoint/2010/main" val="37541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44016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err="1"/>
              <a:t>Z</a:t>
            </a:r>
            <a:r>
              <a:rPr lang="pl-PL" sz="6000" b="1" dirty="0" err="1" smtClean="0"/>
              <a:t>infandel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432048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sz="4000" b="1" dirty="0" smtClean="0"/>
              <a:t>   </a:t>
            </a:r>
            <a:r>
              <a:rPr lang="pl-PL" sz="4000" dirty="0" smtClean="0"/>
              <a:t>Znany </a:t>
            </a:r>
            <a:r>
              <a:rPr lang="pl-PL" sz="4000" dirty="0"/>
              <a:t>na świecie także, jako </a:t>
            </a:r>
            <a:r>
              <a:rPr lang="pl-PL" sz="4000" dirty="0" err="1"/>
              <a:t>Primitvo</a:t>
            </a:r>
            <a:r>
              <a:rPr lang="pl-PL" sz="4000" dirty="0"/>
              <a:t>. </a:t>
            </a:r>
            <a:r>
              <a:rPr lang="pl-PL" sz="4000" dirty="0" smtClean="0"/>
              <a:t> W </a:t>
            </a:r>
            <a:r>
              <a:rPr lang="pl-PL" sz="4000" dirty="0"/>
              <a:t>tym winie należy szukać nut malin, czekolady i cynamonu. </a:t>
            </a:r>
            <a:r>
              <a:rPr lang="pl-PL" sz="4000" dirty="0" smtClean="0"/>
              <a:t> Odmiana głównie uprawiana  w Kalifornii lub Włoszech. Daje </a:t>
            </a:r>
            <a:r>
              <a:rPr lang="pl-PL" sz="4000" dirty="0" smtClean="0">
                <a:solidFill>
                  <a:schemeClr val="accent4"/>
                </a:solidFill>
              </a:rPr>
              <a:t>bogate, korzenne </a:t>
            </a:r>
            <a:r>
              <a:rPr lang="pl-PL" sz="4000" dirty="0" smtClean="0"/>
              <a:t>wina  o dużej głębi i indywidualnym charakterze, niezależnie od obszarów uprawy. Toleruje zarówno chłody jak  i warunki gorąca.                                    </a:t>
            </a:r>
            <a:endParaRPr lang="pl-PL" i="1" u="sng" dirty="0"/>
          </a:p>
        </p:txBody>
      </p:sp>
    </p:spTree>
    <p:extLst>
      <p:ext uri="{BB962C8B-B14F-4D97-AF65-F5344CB8AC3E}">
        <p14:creationId xmlns:p14="http://schemas.microsoft.com/office/powerpoint/2010/main" val="13236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err="1"/>
              <a:t>T</a:t>
            </a:r>
            <a:r>
              <a:rPr lang="pl-PL" sz="6000" b="1" dirty="0" err="1" smtClean="0"/>
              <a:t>empranillo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824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4000" dirty="0" smtClean="0"/>
              <a:t>   Absolutnie klasyczny styl wina -           </a:t>
            </a:r>
            <a:r>
              <a:rPr lang="pl-PL" sz="4000" b="1" dirty="0" smtClean="0"/>
              <a:t>RIOJA. </a:t>
            </a:r>
            <a:r>
              <a:rPr lang="pl-PL" sz="4000" dirty="0" smtClean="0"/>
              <a:t>Odmiana uprawiana w całej Hiszpanii pod wieloma regionalnymi nazwami. Wina </a:t>
            </a:r>
            <a:r>
              <a:rPr lang="pl-PL" sz="4000" u="sng" dirty="0" smtClean="0"/>
              <a:t>dojrzałe, okrągłe</a:t>
            </a:r>
            <a:r>
              <a:rPr lang="pl-PL" sz="4000" dirty="0" smtClean="0"/>
              <a:t>, aromaty </a:t>
            </a:r>
            <a:r>
              <a:rPr lang="pl-PL" sz="4000" dirty="0" smtClean="0">
                <a:solidFill>
                  <a:schemeClr val="accent4"/>
                </a:solidFill>
              </a:rPr>
              <a:t>truskawki i śliwki</a:t>
            </a:r>
            <a:r>
              <a:rPr lang="pl-PL" sz="4000" dirty="0" smtClean="0"/>
              <a:t>. Wspaniale rozwija swoją strukturę w „dębie”.                                   Świetnie smakuje młode i dojrzałe</a:t>
            </a:r>
            <a:r>
              <a:rPr lang="pl-PL" sz="4000" b="1" dirty="0" smtClean="0"/>
              <a:t>.</a:t>
            </a:r>
            <a:r>
              <a:rPr lang="pl-PL" sz="4000" b="1" dirty="0" smtClean="0">
                <a:solidFill>
                  <a:srgbClr val="FF0000"/>
                </a:solidFill>
              </a:rPr>
              <a:t> </a:t>
            </a:r>
            <a:endParaRPr lang="pl-PL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0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err="1"/>
              <a:t>M</a:t>
            </a:r>
            <a:r>
              <a:rPr lang="pl-PL" sz="6000" b="1" dirty="0" err="1" smtClean="0"/>
              <a:t>albec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32048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pl-PL" sz="4000" b="1" dirty="0" smtClean="0"/>
              <a:t>   </a:t>
            </a:r>
            <a:r>
              <a:rPr lang="pl-PL" sz="4000" dirty="0" smtClean="0"/>
              <a:t>Odmiana pomocnicza przy produkcji wina we Francji, szczególnie w </a:t>
            </a:r>
            <a:r>
              <a:rPr lang="pl-PL" sz="4000" dirty="0" err="1" smtClean="0"/>
              <a:t>połud.-zach</a:t>
            </a:r>
            <a:r>
              <a:rPr lang="pl-PL" sz="4000" dirty="0" smtClean="0"/>
              <a:t>. </a:t>
            </a:r>
            <a:r>
              <a:rPr lang="pl-PL" sz="4000" dirty="0" err="1" smtClean="0"/>
              <a:t>cześci</a:t>
            </a:r>
            <a:r>
              <a:rPr lang="pl-PL" sz="4000" dirty="0" smtClean="0"/>
              <a:t>. Uwielbiana w Ameryce Południowej. Argentyński </a:t>
            </a:r>
            <a:r>
              <a:rPr lang="pl-PL" sz="4000" dirty="0" err="1" smtClean="0"/>
              <a:t>malbec</a:t>
            </a:r>
            <a:r>
              <a:rPr lang="pl-PL" sz="4000" dirty="0" smtClean="0"/>
              <a:t> jest lekko </a:t>
            </a:r>
            <a:r>
              <a:rPr lang="pl-PL" sz="4000" dirty="0" smtClean="0">
                <a:solidFill>
                  <a:schemeClr val="accent4"/>
                </a:solidFill>
              </a:rPr>
              <a:t>perfumowany i jedwabisty</a:t>
            </a:r>
            <a:r>
              <a:rPr lang="pl-PL" sz="4000" dirty="0" smtClean="0"/>
              <a:t>, w Chile trochę ciemniejszy, z wyraźnym </a:t>
            </a:r>
            <a:r>
              <a:rPr lang="pl-PL" sz="4000" dirty="0" smtClean="0">
                <a:solidFill>
                  <a:schemeClr val="accent4"/>
                </a:solidFill>
              </a:rPr>
              <a:t>posmakiem lukrecji</a:t>
            </a:r>
            <a:r>
              <a:rPr lang="pl-PL" sz="4000" dirty="0" smtClean="0"/>
              <a:t>.</a:t>
            </a:r>
            <a:endParaRPr lang="pl-PL" i="1" u="sng" dirty="0"/>
          </a:p>
        </p:txBody>
      </p:sp>
    </p:spTree>
    <p:extLst>
      <p:ext uri="{BB962C8B-B14F-4D97-AF65-F5344CB8AC3E}">
        <p14:creationId xmlns:p14="http://schemas.microsoft.com/office/powerpoint/2010/main" val="12962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656184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err="1"/>
              <a:t>G</a:t>
            </a:r>
            <a:r>
              <a:rPr lang="pl-PL" sz="6000" b="1" dirty="0" err="1" smtClean="0"/>
              <a:t>renache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46449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l-PL" sz="4000" b="1" dirty="0" smtClean="0"/>
              <a:t>    </a:t>
            </a:r>
            <a:r>
              <a:rPr lang="pl-PL" sz="4000" dirty="0" smtClean="0"/>
              <a:t>Kluczowa winorośl w południowej Francji     i północnej Hiszpanii przy produkcji wina mieszanego z różnych winorośli. Rzadko wypisywane na etykietach. Rola tej odmiany polega na podniesieniu  zawartości alkoholu.                                                          Sama daje „</a:t>
            </a:r>
            <a:r>
              <a:rPr lang="pl-PL" sz="4000" dirty="0" smtClean="0">
                <a:solidFill>
                  <a:schemeClr val="accent4"/>
                </a:solidFill>
              </a:rPr>
              <a:t>radosne”, korzenne </a:t>
            </a:r>
            <a:r>
              <a:rPr lang="pl-PL" sz="4000" dirty="0" smtClean="0"/>
              <a:t>aromaty.          W Nowym Świecie raczej stosowane do win wzmocnionych lub najtańszych.  </a:t>
            </a:r>
            <a:endParaRPr lang="pl-PL" i="1" u="sng" dirty="0"/>
          </a:p>
        </p:txBody>
      </p:sp>
    </p:spTree>
    <p:extLst>
      <p:ext uri="{BB962C8B-B14F-4D97-AF65-F5344CB8AC3E}">
        <p14:creationId xmlns:p14="http://schemas.microsoft.com/office/powerpoint/2010/main" val="401060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smtClean="0"/>
              <a:t>Słynna winorośl  biała</a:t>
            </a:r>
            <a:endParaRPr lang="pl-PL" sz="60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54165"/>
            <a:ext cx="388843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7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9238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err="1" smtClean="0"/>
              <a:t>Chardonnay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32048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l-PL" sz="4000" b="1" dirty="0" smtClean="0"/>
              <a:t>   </a:t>
            </a:r>
            <a:r>
              <a:rPr lang="pl-PL" sz="4000" dirty="0" smtClean="0"/>
              <a:t>Niezwykle popularna odmiana na świecie, od  Chin po Kalifornię, północną Francję           i gorącą Australię. Daje miękkie, owocowe wino o aromatach </a:t>
            </a:r>
            <a:r>
              <a:rPr lang="pl-PL" sz="4000" dirty="0" smtClean="0">
                <a:solidFill>
                  <a:schemeClr val="accent4"/>
                </a:solidFill>
              </a:rPr>
              <a:t>gruszki, melona i jabłka</a:t>
            </a:r>
            <a:r>
              <a:rPr lang="pl-PL" sz="4000" dirty="0" smtClean="0"/>
              <a:t>. Różni się jakością i stylem. Lubi dojrzewać w „dębie” zyskując </a:t>
            </a:r>
            <a:r>
              <a:rPr lang="pl-PL" sz="4000" dirty="0" smtClean="0">
                <a:solidFill>
                  <a:schemeClr val="accent4"/>
                </a:solidFill>
              </a:rPr>
              <a:t>korzenny, waniliowy </a:t>
            </a:r>
            <a:r>
              <a:rPr lang="pl-PL" sz="4000" dirty="0" smtClean="0"/>
              <a:t>a czasem </a:t>
            </a:r>
            <a:r>
              <a:rPr lang="pl-PL" sz="4000" dirty="0" smtClean="0">
                <a:solidFill>
                  <a:schemeClr val="accent4"/>
                </a:solidFill>
              </a:rPr>
              <a:t>kokosowy</a:t>
            </a:r>
            <a:r>
              <a:rPr lang="pl-PL" sz="4000" dirty="0" smtClean="0"/>
              <a:t> posmak.           </a:t>
            </a:r>
            <a:r>
              <a:rPr lang="pl-PL" sz="4000" dirty="0" err="1" smtClean="0"/>
              <a:t>Chardonnay</a:t>
            </a:r>
            <a:r>
              <a:rPr lang="pl-PL" sz="4000" dirty="0" smtClean="0"/>
              <a:t>   to „wielkie - białe </a:t>
            </a:r>
            <a:r>
              <a:rPr lang="pl-PL" sz="4000" b="1" dirty="0" smtClean="0"/>
              <a:t>BURGUNDY</a:t>
            </a:r>
            <a:r>
              <a:rPr lang="pl-PL" sz="4000" dirty="0" smtClean="0"/>
              <a:t>”  Francji. </a:t>
            </a:r>
            <a:endParaRPr lang="pl-PL" i="1" u="sng" dirty="0"/>
          </a:p>
        </p:txBody>
      </p:sp>
    </p:spTree>
    <p:extLst>
      <p:ext uri="{BB962C8B-B14F-4D97-AF65-F5344CB8AC3E}">
        <p14:creationId xmlns:p14="http://schemas.microsoft.com/office/powerpoint/2010/main" val="391388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9238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err="1" smtClean="0"/>
              <a:t>Sauvignon</a:t>
            </a:r>
            <a:r>
              <a:rPr lang="pl-PL" sz="6000" b="1" dirty="0" smtClean="0"/>
              <a:t> </a:t>
            </a:r>
            <a:r>
              <a:rPr lang="pl-PL" sz="6000" b="1" dirty="0" err="1" smtClean="0"/>
              <a:t>blanc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32048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sz="4600" b="1" dirty="0" smtClean="0"/>
              <a:t>    „</a:t>
            </a:r>
            <a:r>
              <a:rPr lang="pl-PL" sz="4600" dirty="0" smtClean="0"/>
              <a:t>Wielkie białe wino  ŚWIATA” perfumowane, świeże z posmakiem </a:t>
            </a:r>
            <a:r>
              <a:rPr lang="pl-PL" sz="4600" dirty="0" err="1" smtClean="0">
                <a:solidFill>
                  <a:schemeClr val="accent4"/>
                </a:solidFill>
              </a:rPr>
              <a:t>limonki</a:t>
            </a:r>
            <a:r>
              <a:rPr lang="pl-PL" sz="4600" dirty="0" smtClean="0">
                <a:solidFill>
                  <a:schemeClr val="accent4"/>
                </a:solidFill>
              </a:rPr>
              <a:t>, skoszonej trawy  i liści czarnej porzeczki</a:t>
            </a:r>
            <a:r>
              <a:rPr lang="pl-PL" sz="4600" dirty="0" smtClean="0"/>
              <a:t>. Ojczyzną </a:t>
            </a:r>
            <a:r>
              <a:rPr lang="pl-PL" sz="4600" dirty="0" err="1" smtClean="0"/>
              <a:t>sauvignon</a:t>
            </a:r>
            <a:r>
              <a:rPr lang="pl-PL" sz="4600" dirty="0" smtClean="0"/>
              <a:t>    jest dolina Loary we Francji. </a:t>
            </a:r>
          </a:p>
          <a:p>
            <a:pPr>
              <a:buNone/>
            </a:pPr>
            <a:r>
              <a:rPr lang="pl-PL" sz="4600" dirty="0" smtClean="0"/>
              <a:t>    Odmiana jest również popularna w Nowej Zelandii i Stanach Zjednoczonych, gdzie charakteryzuje się </a:t>
            </a:r>
            <a:r>
              <a:rPr lang="pl-PL" sz="4600" dirty="0" smtClean="0">
                <a:solidFill>
                  <a:schemeClr val="accent4"/>
                </a:solidFill>
              </a:rPr>
              <a:t>agrestem, nektarynkami        i pieprzem</a:t>
            </a:r>
            <a:r>
              <a:rPr lang="pl-PL" sz="4600" dirty="0" smtClean="0"/>
              <a:t> – idealne do potraw azjatyckich. Świetne jest także bez dodatków jedzenia</a:t>
            </a:r>
            <a:r>
              <a:rPr lang="pl-PL" sz="4000" b="1" dirty="0" smtClean="0"/>
              <a:t>.</a:t>
            </a:r>
            <a:endParaRPr lang="pl-PL" i="1" u="sng" dirty="0"/>
          </a:p>
        </p:txBody>
      </p:sp>
    </p:spTree>
    <p:extLst>
      <p:ext uri="{BB962C8B-B14F-4D97-AF65-F5344CB8AC3E}">
        <p14:creationId xmlns:p14="http://schemas.microsoft.com/office/powerpoint/2010/main" val="272219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smtClean="0"/>
              <a:t>Riesling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9685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4000" dirty="0" smtClean="0"/>
              <a:t>   Najwspanialsza ze wszystkich białych odmian. Daje najlepsze niemieckie wina białe, zarówno wytrawne jak i słodkie. Posiada naturalną wysoką kwasowość, dlatego lubi dojrzewać zachowując </a:t>
            </a:r>
            <a:r>
              <a:rPr lang="pl-PL" sz="4000" dirty="0" smtClean="0">
                <a:solidFill>
                  <a:schemeClr val="accent4"/>
                </a:solidFill>
              </a:rPr>
              <a:t>świeżość i aromaty </a:t>
            </a:r>
            <a:r>
              <a:rPr lang="pl-PL" sz="4000" dirty="0" err="1" smtClean="0">
                <a:solidFill>
                  <a:schemeClr val="accent4"/>
                </a:solidFill>
              </a:rPr>
              <a:t>limonki</a:t>
            </a:r>
            <a:r>
              <a:rPr lang="pl-PL" sz="4000" dirty="0" smtClean="0">
                <a:solidFill>
                  <a:schemeClr val="accent4"/>
                </a:solidFill>
              </a:rPr>
              <a:t>. </a:t>
            </a:r>
            <a:r>
              <a:rPr lang="pl-PL" sz="4000" dirty="0" smtClean="0"/>
              <a:t>Jest doskonałe do pikantnej kuchni indyjskiej.</a:t>
            </a:r>
            <a:endParaRPr lang="pl-PL" sz="4000" i="1" u="sng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6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410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6876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err="1" smtClean="0"/>
              <a:t>Gewurztraminer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268760"/>
            <a:ext cx="8229600" cy="50405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3600" dirty="0" smtClean="0"/>
              <a:t>   Nazwa niemiecka, trudna w wymowie, dlatego skraca się do </a:t>
            </a:r>
            <a:r>
              <a:rPr lang="pl-PL" sz="3600" dirty="0" err="1" smtClean="0"/>
              <a:t>gewurz</a:t>
            </a:r>
            <a:r>
              <a:rPr lang="pl-PL" sz="3600" dirty="0" smtClean="0"/>
              <a:t>. Winorośl rośnie w Niemczech ale jej  ojczyzną jest Alzacja. Daje niezwykle perfumowane,      z </a:t>
            </a:r>
            <a:r>
              <a:rPr lang="pl-PL" sz="3600" dirty="0" smtClean="0">
                <a:solidFill>
                  <a:schemeClr val="accent4"/>
                </a:solidFill>
              </a:rPr>
              <a:t>nutą </a:t>
            </a:r>
            <a:r>
              <a:rPr lang="pl-PL" sz="3600" dirty="0" err="1" smtClean="0">
                <a:solidFill>
                  <a:schemeClr val="accent4"/>
                </a:solidFill>
              </a:rPr>
              <a:t>liczi</a:t>
            </a:r>
            <a:r>
              <a:rPr lang="pl-PL" sz="3600" dirty="0" smtClean="0">
                <a:solidFill>
                  <a:schemeClr val="accent4"/>
                </a:solidFill>
              </a:rPr>
              <a:t> i róż </a:t>
            </a:r>
            <a:r>
              <a:rPr lang="pl-PL" sz="3600" dirty="0" smtClean="0"/>
              <a:t>wino, bukiet nie ulatnia się z kieliszka. Dobre wino, najbardziej rozpoznawalne na świecie. Można pić samo albo do potraw tajskich  i chińskich.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86805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err="1" smtClean="0"/>
              <a:t>Semillon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3204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4000" dirty="0" smtClean="0"/>
              <a:t>   Białe wina z regionu Bordeaux to mieszanka </a:t>
            </a:r>
            <a:r>
              <a:rPr lang="pl-PL" sz="4000" dirty="0" err="1" smtClean="0"/>
              <a:t>semillon</a:t>
            </a:r>
            <a:r>
              <a:rPr lang="pl-PL" sz="4000" dirty="0" smtClean="0"/>
              <a:t> i </a:t>
            </a:r>
            <a:r>
              <a:rPr lang="pl-PL" sz="4000" dirty="0" err="1" smtClean="0"/>
              <a:t>sauvignon</a:t>
            </a:r>
            <a:r>
              <a:rPr lang="pl-PL" sz="4000" dirty="0" smtClean="0"/>
              <a:t> </a:t>
            </a:r>
            <a:r>
              <a:rPr lang="pl-PL" sz="4000" dirty="0" err="1" smtClean="0"/>
              <a:t>blanc</a:t>
            </a:r>
            <a:r>
              <a:rPr lang="pl-PL" sz="4000" dirty="0" smtClean="0"/>
              <a:t>.  </a:t>
            </a:r>
            <a:r>
              <a:rPr lang="pl-PL" sz="4000" dirty="0" err="1" smtClean="0"/>
              <a:t>Semillon</a:t>
            </a:r>
            <a:r>
              <a:rPr lang="pl-PL" sz="4000" dirty="0" smtClean="0"/>
              <a:t> wzbogaca wina w </a:t>
            </a:r>
            <a:r>
              <a:rPr lang="pl-PL" sz="4000" dirty="0" smtClean="0">
                <a:solidFill>
                  <a:schemeClr val="accent4"/>
                </a:solidFill>
              </a:rPr>
              <a:t>aromaty fig i miodu</a:t>
            </a:r>
            <a:r>
              <a:rPr lang="pl-PL" sz="4000" dirty="0" smtClean="0"/>
              <a:t>.  W </a:t>
            </a:r>
            <a:r>
              <a:rPr lang="pl-PL" sz="4000" dirty="0" err="1" smtClean="0"/>
              <a:t>Sauternes</a:t>
            </a:r>
            <a:r>
              <a:rPr lang="pl-PL" sz="4000" dirty="0" smtClean="0"/>
              <a:t> produkuje  się z tej odmiany najlepsze słodkie wina.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83061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4800" b="1" dirty="0" smtClean="0"/>
              <a:t>Wina musujące „niespokojne”</a:t>
            </a:r>
            <a:endParaRPr lang="pl-PL" sz="4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124744"/>
            <a:ext cx="8229600" cy="56166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dirty="0" smtClean="0"/>
              <a:t>    Najlepsze i najdroższe wina musujące pochodzą z </a:t>
            </a:r>
            <a:r>
              <a:rPr lang="pl-PL" b="1" dirty="0" smtClean="0"/>
              <a:t>Szampanii.                                     </a:t>
            </a:r>
            <a:r>
              <a:rPr lang="pl-PL" dirty="0" smtClean="0"/>
              <a:t>Cechy </a:t>
            </a:r>
            <a:r>
              <a:rPr lang="pl-PL" dirty="0"/>
              <a:t>c</a:t>
            </a:r>
            <a:r>
              <a:rPr lang="pl-PL" dirty="0" smtClean="0"/>
              <a:t>harakterystyczne: </a:t>
            </a:r>
            <a:r>
              <a:rPr lang="pl-PL" sz="2000" i="1" dirty="0" smtClean="0"/>
              <a:t>szczepy winogron do produkcji     ( </a:t>
            </a:r>
            <a:r>
              <a:rPr lang="pl-PL" sz="2000" i="1" dirty="0" err="1" smtClean="0"/>
              <a:t>chardonnay</a:t>
            </a:r>
            <a:r>
              <a:rPr lang="pl-PL" sz="2000" i="1" dirty="0" smtClean="0"/>
              <a:t>, </a:t>
            </a:r>
            <a:r>
              <a:rPr lang="pl-PL" sz="2000" i="1" dirty="0" err="1" smtClean="0"/>
              <a:t>pinot</a:t>
            </a:r>
            <a:r>
              <a:rPr lang="pl-PL" sz="2000" i="1" dirty="0" smtClean="0"/>
              <a:t> noir, </a:t>
            </a:r>
            <a:r>
              <a:rPr lang="pl-PL" sz="2000" i="1" dirty="0" err="1" smtClean="0"/>
              <a:t>pinot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meunier</a:t>
            </a:r>
            <a:r>
              <a:rPr lang="pl-PL" sz="2000" i="1" dirty="0" smtClean="0"/>
              <a:t>), jest produkowany metodą szampańską, długo dojrzewa w butelce, ma mnóstwo drobniutkich, energicznych bąbelków(2-3 nitki).                                                            </a:t>
            </a:r>
            <a:r>
              <a:rPr lang="pl-PL" b="1" dirty="0" smtClean="0"/>
              <a:t>Szampan „</a:t>
            </a:r>
            <a:r>
              <a:rPr lang="pl-PL" b="1" u="sng" dirty="0" smtClean="0"/>
              <a:t>non-</a:t>
            </a:r>
            <a:r>
              <a:rPr lang="pl-PL" b="1" u="sng" dirty="0" err="1" smtClean="0"/>
              <a:t>vintage</a:t>
            </a:r>
            <a:r>
              <a:rPr lang="pl-PL" b="1" dirty="0" smtClean="0"/>
              <a:t>” </a:t>
            </a:r>
            <a:r>
              <a:rPr lang="pl-PL" dirty="0" smtClean="0"/>
              <a:t>stanowi  mieszankę różnych win z różnych lat i zwykle jest </a:t>
            </a:r>
            <a:r>
              <a:rPr lang="pl-PL" dirty="0" err="1" smtClean="0"/>
              <a:t>brut</a:t>
            </a:r>
            <a:r>
              <a:rPr lang="pl-PL" dirty="0" smtClean="0"/>
              <a:t>. </a:t>
            </a:r>
            <a:r>
              <a:rPr lang="pl-PL" b="1" dirty="0" smtClean="0"/>
              <a:t>Szampan „</a:t>
            </a:r>
            <a:r>
              <a:rPr lang="pl-PL" b="1" u="sng" dirty="0" err="1" smtClean="0"/>
              <a:t>vintagge</a:t>
            </a:r>
            <a:r>
              <a:rPr lang="pl-PL" b="1" dirty="0" smtClean="0"/>
              <a:t>”  </a:t>
            </a:r>
            <a:r>
              <a:rPr lang="pl-PL" dirty="0" smtClean="0"/>
              <a:t>produkowany jest tylko w najlepszych latach z owoców jednego sezonu o rozbudowanej  strukturze.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5218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324528" cy="1412776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l"/>
            <a:r>
              <a:rPr lang="pl-PL" sz="6000" b="1" dirty="0" smtClean="0"/>
              <a:t>Wina musujące  niespokojne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772816"/>
            <a:ext cx="8229600" cy="49685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4000" dirty="0" smtClean="0"/>
              <a:t>Wyróżnia się dwa style :</a:t>
            </a:r>
          </a:p>
          <a:p>
            <a:r>
              <a:rPr lang="pl-PL" sz="4000" b="1" dirty="0" smtClean="0"/>
              <a:t>Owocowe</a:t>
            </a:r>
            <a:r>
              <a:rPr lang="pl-PL" sz="4000" dirty="0" smtClean="0"/>
              <a:t> wina musujące                                                                      (</a:t>
            </a:r>
            <a:r>
              <a:rPr lang="pl-PL" sz="4000" dirty="0" err="1" smtClean="0"/>
              <a:t>Asti</a:t>
            </a:r>
            <a:r>
              <a:rPr lang="pl-PL" sz="4000" dirty="0" smtClean="0"/>
              <a:t>, </a:t>
            </a:r>
            <a:r>
              <a:rPr lang="pl-PL" sz="4000" dirty="0" err="1" smtClean="0"/>
              <a:t>Proscco</a:t>
            </a:r>
            <a:r>
              <a:rPr lang="pl-PL" sz="4000" dirty="0" smtClean="0"/>
              <a:t>, Sekt)  </a:t>
            </a:r>
          </a:p>
          <a:p>
            <a:r>
              <a:rPr lang="pl-PL" sz="4000" dirty="0" smtClean="0"/>
              <a:t> </a:t>
            </a:r>
            <a:r>
              <a:rPr lang="pl-PL" sz="4000" b="1" dirty="0" smtClean="0"/>
              <a:t>Złożone </a:t>
            </a:r>
            <a:r>
              <a:rPr lang="pl-PL" sz="4000" dirty="0" smtClean="0"/>
              <a:t>wina musujące( szampan,  Cava)  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17570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pl-PL" sz="6000" b="1" dirty="0" smtClean="0"/>
              <a:t>Wina słodkie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68863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4000" dirty="0" smtClean="0"/>
              <a:t>   Słodkie wina, to nie zawsze wina mało ambitne. Francuski </a:t>
            </a:r>
            <a:r>
              <a:rPr lang="pl-PL" sz="4000" dirty="0" err="1" smtClean="0">
                <a:solidFill>
                  <a:schemeClr val="accent5"/>
                </a:solidFill>
              </a:rPr>
              <a:t>sauternes</a:t>
            </a:r>
            <a:r>
              <a:rPr lang="pl-PL" sz="4000" dirty="0" smtClean="0"/>
              <a:t>, </a:t>
            </a:r>
            <a:r>
              <a:rPr lang="pl-PL" sz="4000" dirty="0" smtClean="0">
                <a:solidFill>
                  <a:schemeClr val="accent5"/>
                </a:solidFill>
              </a:rPr>
              <a:t>tokaj</a:t>
            </a:r>
            <a:r>
              <a:rPr lang="pl-PL" sz="4000" dirty="0" smtClean="0"/>
              <a:t> węgierski, niemiecki </a:t>
            </a:r>
            <a:r>
              <a:rPr lang="pl-PL" sz="4000" dirty="0" err="1" smtClean="0">
                <a:solidFill>
                  <a:schemeClr val="accent5"/>
                </a:solidFill>
              </a:rPr>
              <a:t>Liebfraumilch</a:t>
            </a:r>
            <a:r>
              <a:rPr lang="pl-PL" sz="4000" dirty="0" smtClean="0">
                <a:solidFill>
                  <a:schemeClr val="accent5"/>
                </a:solidFill>
              </a:rPr>
              <a:t>, </a:t>
            </a:r>
            <a:r>
              <a:rPr lang="pl-PL" sz="4000" dirty="0" smtClean="0"/>
              <a:t>włoski</a:t>
            </a:r>
            <a:r>
              <a:rPr lang="pl-PL" sz="4000" dirty="0" smtClean="0">
                <a:solidFill>
                  <a:schemeClr val="accent5"/>
                </a:solidFill>
              </a:rPr>
              <a:t> </a:t>
            </a:r>
            <a:r>
              <a:rPr lang="pl-PL" sz="4000" dirty="0" err="1" smtClean="0">
                <a:solidFill>
                  <a:schemeClr val="accent5"/>
                </a:solidFill>
              </a:rPr>
              <a:t>muskat</a:t>
            </a:r>
            <a:r>
              <a:rPr lang="pl-PL" sz="4000" dirty="0" smtClean="0"/>
              <a:t> i austriackie </a:t>
            </a:r>
            <a:r>
              <a:rPr lang="pl-PL" sz="4000" dirty="0" smtClean="0">
                <a:solidFill>
                  <a:schemeClr val="accent5"/>
                </a:solidFill>
              </a:rPr>
              <a:t>wina lodowe </a:t>
            </a:r>
            <a:r>
              <a:rPr lang="pl-PL" sz="4000" dirty="0" smtClean="0"/>
              <a:t>to najwspanialsze wina deserowe.</a:t>
            </a:r>
            <a:r>
              <a:rPr lang="pl-PL" sz="4000" dirty="0" smtClean="0">
                <a:solidFill>
                  <a:schemeClr val="accent5"/>
                </a:solidFill>
              </a:rPr>
              <a:t>                                                               </a:t>
            </a:r>
            <a:r>
              <a:rPr lang="pl-PL" sz="4000" dirty="0" smtClean="0"/>
              <a:t>Lżejsze słodkie wina odpowiednie są do deserów, ale te naprawdę słodkie najlepiej łączą się  z </a:t>
            </a:r>
            <a:r>
              <a:rPr lang="pl-PL" sz="4000" dirty="0" err="1" smtClean="0"/>
              <a:t>foies</a:t>
            </a:r>
            <a:r>
              <a:rPr lang="pl-PL" sz="4000" dirty="0" smtClean="0"/>
              <a:t> </a:t>
            </a:r>
            <a:r>
              <a:rPr lang="pl-PL" sz="4000" dirty="0" err="1" smtClean="0"/>
              <a:t>gras</a:t>
            </a:r>
            <a:r>
              <a:rPr lang="pl-PL" sz="4000" dirty="0" smtClean="0"/>
              <a:t> i serem </a:t>
            </a:r>
            <a:r>
              <a:rPr lang="pl-PL" sz="4000" dirty="0" err="1" smtClean="0"/>
              <a:t>blue</a:t>
            </a:r>
            <a:r>
              <a:rPr lang="pl-PL" sz="4000" dirty="0" smtClean="0"/>
              <a:t>.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93966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pl-PL" sz="6000" b="1" dirty="0" smtClean="0"/>
              <a:t>Wina wzmocnione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7606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4000" b="1" dirty="0" smtClean="0"/>
              <a:t>   PORTO</a:t>
            </a:r>
            <a:r>
              <a:rPr lang="pl-PL" sz="4000" dirty="0" smtClean="0">
                <a:solidFill>
                  <a:srgbClr val="FF0000"/>
                </a:solidFill>
              </a:rPr>
              <a:t> </a:t>
            </a:r>
            <a:r>
              <a:rPr lang="pl-PL" dirty="0" smtClean="0"/>
              <a:t>pochodzi z winnic doliny </a:t>
            </a:r>
            <a:r>
              <a:rPr lang="pl-PL" dirty="0" err="1" smtClean="0"/>
              <a:t>Duero</a:t>
            </a:r>
            <a:r>
              <a:rPr lang="pl-PL" dirty="0" smtClean="0"/>
              <a:t>              w Portugalii. Jest to wino stołowe z niewielkim dodatkiem spirytusu gronowego. Jest słodkie i ciężkie, występuje kilku stylach: RUBIN- młode porto jest orzeźwiające , RESERVE  i  VINTAGE(L.B.V.)   TAWNY                                            </a:t>
            </a:r>
            <a:r>
              <a:rPr lang="pl-PL" b="1" dirty="0" smtClean="0"/>
              <a:t>SHERRY</a:t>
            </a:r>
            <a:r>
              <a:rPr lang="pl-PL" dirty="0"/>
              <a:t> </a:t>
            </a:r>
            <a:r>
              <a:rPr lang="pl-PL" dirty="0" smtClean="0"/>
              <a:t>większość sherry to wina wytrawne: FINO- klasyczne 15% alk. </a:t>
            </a:r>
            <a:r>
              <a:rPr lang="pl-PL" dirty="0"/>
              <a:t>m</a:t>
            </a:r>
            <a:r>
              <a:rPr lang="pl-PL" dirty="0" smtClean="0"/>
              <a:t>ocno wytrawne, białe wino, ciemniejsze AMONTILLADO i OLOROSO o orzechowym aromacie nadają się do zimnych mięs, dziczyzny a nawet zup                         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i="1" dirty="0" smtClean="0"/>
              <a:t>                        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23065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84784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pl-PL" sz="6000" b="1" dirty="0" smtClean="0"/>
              <a:t>Wermuty-wina ziołowe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36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4000" b="1" dirty="0" smtClean="0"/>
              <a:t>   </a:t>
            </a:r>
            <a:r>
              <a:rPr lang="pl-PL" sz="4000" dirty="0" smtClean="0"/>
              <a:t>Są produkowane z win gronowych     </a:t>
            </a:r>
            <a:r>
              <a:rPr lang="pl-PL" sz="4000" dirty="0"/>
              <a:t> </a:t>
            </a:r>
            <a:r>
              <a:rPr lang="pl-PL" sz="4000" dirty="0" smtClean="0"/>
              <a:t>+ spirytus(15-18% ALK.) + przyprawy ziołowo-korzenne + cukier</a:t>
            </a:r>
          </a:p>
          <a:p>
            <a:pPr>
              <a:buNone/>
            </a:pPr>
            <a:r>
              <a:rPr lang="pl-PL" sz="4000" dirty="0" smtClean="0"/>
              <a:t>    Najsłynniejsze marki: </a:t>
            </a:r>
          </a:p>
          <a:p>
            <a:pPr>
              <a:buNone/>
            </a:pPr>
            <a:r>
              <a:rPr lang="pl-PL" b="1" i="1" dirty="0" smtClean="0"/>
              <a:t>     </a:t>
            </a:r>
            <a:r>
              <a:rPr lang="pl-PL" b="1" dirty="0" smtClean="0"/>
              <a:t>MARTINI</a:t>
            </a:r>
            <a:r>
              <a:rPr lang="pl-PL" b="1" i="1" dirty="0" smtClean="0"/>
              <a:t> z WŁOCH</a:t>
            </a:r>
          </a:p>
          <a:p>
            <a:pPr>
              <a:buNone/>
            </a:pPr>
            <a:r>
              <a:rPr lang="pl-PL" b="1" dirty="0" smtClean="0"/>
              <a:t>     NOILLY PRAT z FRANCJI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09728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736735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pl-PL" sz="6000" b="1" dirty="0" smtClean="0"/>
              <a:t>Wina jednogatunkowe                czy wielogatunkowe?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42484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sz="4000" b="1" dirty="0" smtClean="0"/>
              <a:t>   </a:t>
            </a:r>
            <a:r>
              <a:rPr lang="pl-PL" sz="4000" dirty="0" smtClean="0"/>
              <a:t>Wśród konsumentów większą popularnością cieszą się wina </a:t>
            </a:r>
            <a:r>
              <a:rPr lang="pl-PL" sz="4000" b="1" dirty="0" smtClean="0"/>
              <a:t>jednogatunkowe, </a:t>
            </a:r>
            <a:r>
              <a:rPr lang="pl-PL" sz="4000" dirty="0" smtClean="0"/>
              <a:t>czyli wytwarzane               z jednej odmiany winogron.                                             Jednak obecnie modne procesy to, </a:t>
            </a:r>
            <a:r>
              <a:rPr lang="pl-PL" sz="4000" i="1" dirty="0" err="1" smtClean="0"/>
              <a:t>meritage</a:t>
            </a:r>
            <a:r>
              <a:rPr lang="pl-PL" sz="4000" i="1" dirty="0" smtClean="0"/>
              <a:t>, </a:t>
            </a:r>
            <a:r>
              <a:rPr lang="pl-PL" sz="4000" dirty="0" smtClean="0"/>
              <a:t>wina powstałe na skutek </a:t>
            </a:r>
            <a:r>
              <a:rPr lang="pl-PL" sz="4000" b="1" dirty="0" smtClean="0"/>
              <a:t>połączenia kilku odmian.</a:t>
            </a:r>
            <a:endParaRPr lang="pl-PL" b="1" i="1" dirty="0"/>
          </a:p>
        </p:txBody>
      </p:sp>
    </p:spTree>
    <p:extLst>
      <p:ext uri="{BB962C8B-B14F-4D97-AF65-F5344CB8AC3E}">
        <p14:creationId xmlns:p14="http://schemas.microsoft.com/office/powerpoint/2010/main" val="5770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7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37731" name="Rectangle 3" descr="Brotación 4"/>
          <p:cNvSpPr>
            <a:spLocks noGrp="1" noChangeAspect="1" noChangeArrowheads="1"/>
          </p:cNvSpPr>
          <p:nvPr isPhoto="1"/>
        </p:nvSpPr>
        <p:spPr bwMode="auto">
          <a:xfrm>
            <a:off x="1357290" y="1000108"/>
            <a:ext cx="6357950" cy="492922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6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772817"/>
          </a:xfrm>
          <a:solidFill>
            <a:srgbClr val="FF0000"/>
          </a:solidFill>
        </p:spPr>
        <p:txBody>
          <a:bodyPr>
            <a:normAutofit/>
          </a:bodyPr>
          <a:lstStyle/>
          <a:p>
            <a:pPr lvl="0"/>
            <a:r>
              <a:rPr lang="pl-PL" b="1" dirty="0" smtClean="0"/>
              <a:t> przechowywanie</a:t>
            </a:r>
            <a:r>
              <a:rPr lang="en-US" b="1" dirty="0" smtClean="0"/>
              <a:t> </a:t>
            </a:r>
            <a:r>
              <a:rPr lang="en-US" b="1" dirty="0" err="1" smtClean="0"/>
              <a:t>wina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348880"/>
            <a:ext cx="9220200" cy="4509119"/>
          </a:xfrm>
          <a:noFill/>
        </p:spPr>
        <p:txBody>
          <a:bodyPr>
            <a:normAutofit/>
          </a:bodyPr>
          <a:lstStyle/>
          <a:p>
            <a:r>
              <a:rPr lang="pl-PL" b="1" dirty="0" smtClean="0"/>
              <a:t>Przechowuj butelki w pozycji horyzontalnej lub szyjką w dół</a:t>
            </a:r>
          </a:p>
          <a:p>
            <a:r>
              <a:rPr lang="pl-PL" b="1" dirty="0" smtClean="0"/>
              <a:t>Utrzymuj stałą temperaturę/wentylacja, klimatyzacja(ok. 11-12  C) </a:t>
            </a:r>
          </a:p>
          <a:p>
            <a:r>
              <a:rPr lang="pl-PL" b="1" dirty="0" smtClean="0"/>
              <a:t>Utrzymuj stałą wilgotność(ok.75%)</a:t>
            </a:r>
          </a:p>
          <a:p>
            <a:r>
              <a:rPr lang="pl-PL" b="1" dirty="0" smtClean="0"/>
              <a:t>Niebezpieczne :  hałas, drgania, światło, obce zapachy</a:t>
            </a:r>
          </a:p>
          <a:p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76056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9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5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6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7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9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4502</TotalTime>
  <Words>4048</Words>
  <Application>Microsoft Office PowerPoint</Application>
  <PresentationFormat>Pokaz na ekranie (4:3)</PresentationFormat>
  <Paragraphs>412</Paragraphs>
  <Slides>116</Slides>
  <Notes>13</Notes>
  <HiddenSlides>0</HiddenSlides>
  <MMClips>0</MMClips>
  <ScaleCrop>false</ScaleCrop>
  <HeadingPairs>
    <vt:vector size="6" baseType="variant">
      <vt:variant>
        <vt:lpstr>Motyw</vt:lpstr>
      </vt:variant>
      <vt:variant>
        <vt:i4>11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116</vt:i4>
      </vt:variant>
    </vt:vector>
  </HeadingPairs>
  <TitlesOfParts>
    <vt:vector size="128" baseType="lpstr">
      <vt:lpstr>6_Motyw pakietu Office</vt:lpstr>
      <vt:lpstr>10_Motyw pakietu Office</vt:lpstr>
      <vt:lpstr>13_Motyw pakietu Office</vt:lpstr>
      <vt:lpstr>19_Motyw pakietu Office</vt:lpstr>
      <vt:lpstr>23_Motyw pakietu Office</vt:lpstr>
      <vt:lpstr>25_Motyw pakietu Office</vt:lpstr>
      <vt:lpstr>26_Motyw pakietu Office</vt:lpstr>
      <vt:lpstr>27_Motyw pakietu Office</vt:lpstr>
      <vt:lpstr>29_Motyw pakietu Office</vt:lpstr>
      <vt:lpstr>31_Motyw pakietu Office</vt:lpstr>
      <vt:lpstr>Motyw pakietu Office</vt:lpstr>
      <vt:lpstr>Fotografía de Photo Editor</vt:lpstr>
      <vt:lpstr>TAJEMNICE WINA</vt:lpstr>
      <vt:lpstr>  Nigdy jeszcze nie było  na    rynku      tylu różnych win.   </vt:lpstr>
      <vt:lpstr>     Sztuka tworzenia wina:  </vt:lpstr>
      <vt:lpstr>Prezentacja programu PowerPoint</vt:lpstr>
      <vt:lpstr>Prezentacja programu PowerPoint</vt:lpstr>
      <vt:lpstr>   </vt:lpstr>
      <vt:lpstr>     Kraje winiarskie- Grecja klasyfikacja jakościowa</vt:lpstr>
      <vt:lpstr>Regiony uprawy winorośli w Grecji</vt:lpstr>
      <vt:lpstr>Prezentacja programu PowerPoint</vt:lpstr>
      <vt:lpstr>Kraje winiarskie - Francja</vt:lpstr>
      <vt:lpstr>Kraje winiarskie - Francja</vt:lpstr>
      <vt:lpstr>Kraje winiarskie - Francja</vt:lpstr>
      <vt:lpstr>CHATEAU</vt:lpstr>
      <vt:lpstr>Prezentacja programu PowerPoint</vt:lpstr>
      <vt:lpstr>Kraje winiarskie    –   WŁOCHY                                                        </vt:lpstr>
      <vt:lpstr> Włochy </vt:lpstr>
      <vt:lpstr>Włochy</vt:lpstr>
      <vt:lpstr>Kraje winiarskie - Hiszpania</vt:lpstr>
      <vt:lpstr>Rioja</vt:lpstr>
      <vt:lpstr>Kraje winiarskie - Hiszpania</vt:lpstr>
      <vt:lpstr>Kraje o stosunkowo krótkiej tradycji winiarskiej</vt:lpstr>
      <vt:lpstr>Afryka - RPA</vt:lpstr>
      <vt:lpstr>Ameryka Północna - USA</vt:lpstr>
      <vt:lpstr>Kalifornia</vt:lpstr>
      <vt:lpstr>Argentyna</vt:lpstr>
      <vt:lpstr> Chile</vt:lpstr>
      <vt:lpstr>Prezentacja programu PowerPoint</vt:lpstr>
      <vt:lpstr>Australia</vt:lpstr>
      <vt:lpstr>Rodzaje winorośli</vt:lpstr>
      <vt:lpstr>Rodzaje winorośli</vt:lpstr>
      <vt:lpstr>Rodzaje winorośli</vt:lpstr>
      <vt:lpstr>Mapa winorośli uprawianych w Grecji</vt:lpstr>
      <vt:lpstr>Wina w Grecji powstają z odmian autochtonicznych</vt:lpstr>
      <vt:lpstr>Savvatiano</vt:lpstr>
      <vt:lpstr>Roditis</vt:lpstr>
      <vt:lpstr>Kydonitsa</vt:lpstr>
      <vt:lpstr>Monemvassia(malvasia)</vt:lpstr>
      <vt:lpstr>Assyrtiko</vt:lpstr>
      <vt:lpstr>Μοσχάτο Τυρνάβου Μαύρο η Αμβούργου</vt:lpstr>
      <vt:lpstr>Agiorgitiko</vt:lpstr>
      <vt:lpstr>Agiorgitiko</vt:lpstr>
      <vt:lpstr>Xinomavro</vt:lpstr>
      <vt:lpstr>Mandilaria</vt:lpstr>
      <vt:lpstr>RETSINA/RETZINA</vt:lpstr>
      <vt:lpstr>INNE POPULARNE WINA GRECKIE</vt:lpstr>
      <vt:lpstr>  WINIFIKACJA   -   WYTWARZANIE WINA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Przed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DOJRZEWANIE WINA</vt:lpstr>
      <vt:lpstr>Prezentacja programu PowerPoint</vt:lpstr>
      <vt:lpstr>Prezentacja programu PowerPoint</vt:lpstr>
      <vt:lpstr>Prezentacja programu PowerPoint</vt:lpstr>
      <vt:lpstr>Definicja wina</vt:lpstr>
      <vt:lpstr>Współczesna klasyfikacja wina</vt:lpstr>
      <vt:lpstr>Od czego zależy smak i aromat/jakość  wina?</vt:lpstr>
      <vt:lpstr>Prezentacja programu PowerPoint</vt:lpstr>
      <vt:lpstr>Prezentacja programu PowerPoint</vt:lpstr>
      <vt:lpstr>Terroir</vt:lpstr>
      <vt:lpstr>Terroir- cechy charakteryzujące winnicę</vt:lpstr>
      <vt:lpstr>ż</vt:lpstr>
      <vt:lpstr>Słynne odmiany winorośli czerwonych czerwonych</vt:lpstr>
      <vt:lpstr>Cabernet sauvignon</vt:lpstr>
      <vt:lpstr>Merlot</vt:lpstr>
      <vt:lpstr>Shiraz/syrah</vt:lpstr>
      <vt:lpstr>Pinot noir</vt:lpstr>
      <vt:lpstr>Sangiovese</vt:lpstr>
      <vt:lpstr>Zinfandel</vt:lpstr>
      <vt:lpstr>Tempranillo</vt:lpstr>
      <vt:lpstr>Malbec</vt:lpstr>
      <vt:lpstr>Grenache</vt:lpstr>
      <vt:lpstr>Słynna winorośl  biała</vt:lpstr>
      <vt:lpstr>Chardonnay</vt:lpstr>
      <vt:lpstr>Sauvignon blanc</vt:lpstr>
      <vt:lpstr>Riesling</vt:lpstr>
      <vt:lpstr>Gewurztraminer</vt:lpstr>
      <vt:lpstr>Semillon</vt:lpstr>
      <vt:lpstr>Wina musujące „niespokojne”</vt:lpstr>
      <vt:lpstr>Wina musujące  niespokojne</vt:lpstr>
      <vt:lpstr>Wina słodkie</vt:lpstr>
      <vt:lpstr>Wina wzmocnione</vt:lpstr>
      <vt:lpstr>Wermuty-wina ziołowe</vt:lpstr>
      <vt:lpstr>Wina jednogatunkowe                czy wielogatunkowe?</vt:lpstr>
      <vt:lpstr>Prezentacja programu PowerPoint</vt:lpstr>
      <vt:lpstr> przechowywanie wina</vt:lpstr>
      <vt:lpstr>Degustacja wina</vt:lpstr>
      <vt:lpstr>Jak testować wino</vt:lpstr>
      <vt:lpstr>Odkrywanie wina</vt:lpstr>
      <vt:lpstr>Prezentacja programu PowerPoint</vt:lpstr>
      <vt:lpstr> Charakterystyczne cechy wina </vt:lpstr>
      <vt:lpstr>Eleganckie wino/SZLACHETNE</vt:lpstr>
      <vt:lpstr> wina i potrawy</vt:lpstr>
      <vt:lpstr>Serwis wina</vt:lpstr>
      <vt:lpstr>Prezentacja programu PowerPoint</vt:lpstr>
      <vt:lpstr>Korek -    zatyczka z kory dębu korkowego(XVIII)</vt:lpstr>
      <vt:lpstr>KOREK</vt:lpstr>
      <vt:lpstr>Butelki</vt:lpstr>
      <vt:lpstr>Butelki po lewej: burgundzka,  w środku: alzacka, po prawej:   bordoska</vt:lpstr>
      <vt:lpstr>Zapamiętaj – dobre rady</vt:lpstr>
      <vt:lpstr>Zapamiętaj – dobre rady</vt:lpstr>
      <vt:lpstr>Zapamiętaj – dobre rady</vt:lpstr>
      <vt:lpstr>Dziękuję za uwagę opracowanie:  Longina Borkowicz specjalista w branży gastronomicznej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Michal Koszczuk</dc:creator>
  <cp:lastModifiedBy>Roman CC</cp:lastModifiedBy>
  <cp:revision>235</cp:revision>
  <dcterms:created xsi:type="dcterms:W3CDTF">2010-02-08T09:24:36Z</dcterms:created>
  <dcterms:modified xsi:type="dcterms:W3CDTF">2018-08-12T04:36:44Z</dcterms:modified>
</cp:coreProperties>
</file>