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69" r:id="rId3"/>
    <p:sldId id="257" r:id="rId4"/>
    <p:sldId id="274" r:id="rId5"/>
    <p:sldId id="258" r:id="rId6"/>
    <p:sldId id="280" r:id="rId7"/>
    <p:sldId id="259" r:id="rId8"/>
    <p:sldId id="272" r:id="rId9"/>
    <p:sldId id="260" r:id="rId10"/>
    <p:sldId id="273" r:id="rId11"/>
    <p:sldId id="262" r:id="rId12"/>
    <p:sldId id="270" r:id="rId13"/>
    <p:sldId id="263" r:id="rId14"/>
    <p:sldId id="271" r:id="rId15"/>
    <p:sldId id="261" r:id="rId16"/>
    <p:sldId id="276" r:id="rId17"/>
    <p:sldId id="266" r:id="rId18"/>
    <p:sldId id="277" r:id="rId19"/>
    <p:sldId id="267" r:id="rId20"/>
    <p:sldId id="278" r:id="rId21"/>
    <p:sldId id="268" r:id="rId22"/>
    <p:sldId id="279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06" autoAdjust="0"/>
    <p:restoredTop sz="94660"/>
  </p:normalViewPr>
  <p:slideViewPr>
    <p:cSldViewPr>
      <p:cViewPr>
        <p:scale>
          <a:sx n="77" d="100"/>
          <a:sy n="77" d="100"/>
        </p:scale>
        <p:origin x="-9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95AE-7120-4873-A848-CB574866289D}" type="datetimeFigureOut">
              <a:rPr lang="pl-PL" smtClean="0"/>
              <a:t>2018-08-12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55BB-0B4B-48D6-B72E-674841235E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1175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95AE-7120-4873-A848-CB574866289D}" type="datetimeFigureOut">
              <a:rPr lang="pl-PL" smtClean="0"/>
              <a:t>2018-08-12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55BB-0B4B-48D6-B72E-674841235E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8251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95AE-7120-4873-A848-CB574866289D}" type="datetimeFigureOut">
              <a:rPr lang="pl-PL" smtClean="0"/>
              <a:t>2018-08-12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55BB-0B4B-48D6-B72E-674841235E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9485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95AE-7120-4873-A848-CB574866289D}" type="datetimeFigureOut">
              <a:rPr lang="pl-PL" smtClean="0"/>
              <a:t>2018-08-12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55BB-0B4B-48D6-B72E-674841235E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3361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95AE-7120-4873-A848-CB574866289D}" type="datetimeFigureOut">
              <a:rPr lang="pl-PL" smtClean="0"/>
              <a:t>2018-08-12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55BB-0B4B-48D6-B72E-674841235E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96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95AE-7120-4873-A848-CB574866289D}" type="datetimeFigureOut">
              <a:rPr lang="pl-PL" smtClean="0"/>
              <a:t>2018-08-12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55BB-0B4B-48D6-B72E-674841235E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4567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95AE-7120-4873-A848-CB574866289D}" type="datetimeFigureOut">
              <a:rPr lang="pl-PL" smtClean="0"/>
              <a:t>2018-08-12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55BB-0B4B-48D6-B72E-674841235E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9962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95AE-7120-4873-A848-CB574866289D}" type="datetimeFigureOut">
              <a:rPr lang="pl-PL" smtClean="0"/>
              <a:t>2018-08-12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55BB-0B4B-48D6-B72E-674841235E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2841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95AE-7120-4873-A848-CB574866289D}" type="datetimeFigureOut">
              <a:rPr lang="pl-PL" smtClean="0"/>
              <a:t>2018-08-12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55BB-0B4B-48D6-B72E-674841235E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64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95AE-7120-4873-A848-CB574866289D}" type="datetimeFigureOut">
              <a:rPr lang="pl-PL" smtClean="0"/>
              <a:t>2018-08-12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55BB-0B4B-48D6-B72E-674841235E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5518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95AE-7120-4873-A848-CB574866289D}" type="datetimeFigureOut">
              <a:rPr lang="pl-PL" smtClean="0"/>
              <a:t>2018-08-12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55BB-0B4B-48D6-B72E-674841235E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163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295AE-7120-4873-A848-CB574866289D}" type="datetimeFigureOut">
              <a:rPr lang="pl-PL" smtClean="0"/>
              <a:t>2018-08-12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B55BB-0B4B-48D6-B72E-674841235E62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Obraz 6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3459"/>
            <a:ext cx="792480" cy="445770"/>
          </a:xfrm>
          <a:prstGeom prst="rect">
            <a:avLst/>
          </a:prstGeom>
          <a:noFill/>
        </p:spPr>
      </p:pic>
      <p:pic>
        <p:nvPicPr>
          <p:cNvPr id="8" name="Obraz 7" descr="C:\Users\Roman CC\Documents\5 PROJEKTY UNIJNE\0 MŁODZI NA  rynku pracy\PROMOCJA\logo_FE_Wiedza_Edukacja_Rozwoj_rgb-4.jpg"/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2972"/>
            <a:ext cx="1330960" cy="62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 descr="C:\Users\Roman CC\Documents\5 PROJEKTY UNIJNE\0 MŁODZI NA  rynku pracy\PROMOCJA\EU_EFS_rgb-3mono.jpg"/>
          <p:cNvPicPr/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59171"/>
            <a:ext cx="1755140" cy="51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/>
          <p:cNvPicPr/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5750560"/>
            <a:ext cx="1162050" cy="1107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892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oman CC\Pictures\GRECJA 09.2017\DSCN63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0" y="71934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 smtClean="0">
                <a:solidFill>
                  <a:srgbClr val="FF0000"/>
                </a:solidFill>
              </a:rPr>
              <a:t>Polska </a:t>
            </a:r>
            <a:r>
              <a:rPr lang="pl-PL" sz="4400" b="1" dirty="0">
                <a:solidFill>
                  <a:srgbClr val="FF0000"/>
                </a:solidFill>
              </a:rPr>
              <a:t>i Grecja </a:t>
            </a:r>
            <a:r>
              <a:rPr lang="pl-PL" sz="4400" b="1" dirty="0" smtClean="0">
                <a:solidFill>
                  <a:srgbClr val="FF0000"/>
                </a:solidFill>
              </a:rPr>
              <a:t>gościnne, jak zawsze…</a:t>
            </a:r>
            <a:endParaRPr lang="pl-PL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52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oman CC\Pictures\GRECJA 09.2017\DSCN62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12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375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KSZTAŁCENIE ZAWODOWE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pl-PL" dirty="0" smtClean="0"/>
              <a:t>Program nauczania w </a:t>
            </a:r>
            <a:r>
              <a:rPr lang="pl-PL" dirty="0"/>
              <a:t>EPA.L. </a:t>
            </a:r>
            <a:r>
              <a:rPr lang="pl-PL" dirty="0" smtClean="0"/>
              <a:t>(technikum) obejmuje przedmioty ogólne oraz przedmioty techniczne - zawodowe, które różnią się w zależności od profilu kształcenia (profil techniczny, usług oraz morski).</a:t>
            </a:r>
          </a:p>
          <a:p>
            <a:pPr algn="just"/>
            <a:r>
              <a:rPr lang="pl-PL" dirty="0" smtClean="0"/>
              <a:t>Programy nauczania EPA.S (szkoły zawodowej) obejmują przedmioty techniczne - zawodowe oraz kursy w formie warsztatów. </a:t>
            </a:r>
          </a:p>
          <a:p>
            <a:pPr algn="just"/>
            <a:r>
              <a:rPr lang="pl-PL" dirty="0" smtClean="0">
                <a:solidFill>
                  <a:srgbClr val="FF0000"/>
                </a:solidFill>
              </a:rPr>
              <a:t>W edukacji zawodowej liczebność klas nie może przekraczać 25 osób.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0152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oman CC\Pictures\GRECJA 09.2017\DSCN6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8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220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KSZTAŁCENIE ZAWODOWE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b="1" dirty="0" smtClean="0"/>
              <a:t>Oferta kształcenia zawodowego </a:t>
            </a:r>
            <a:r>
              <a:rPr lang="pl-PL" dirty="0" smtClean="0"/>
              <a:t>jest przygotowywana w oparciu o:</a:t>
            </a:r>
          </a:p>
          <a:p>
            <a:pPr algn="just"/>
            <a:r>
              <a:rPr lang="pl-PL" dirty="0" smtClean="0"/>
              <a:t>proces ciągłych konsultacji z partnerami społecznymi, </a:t>
            </a:r>
          </a:p>
          <a:p>
            <a:pPr algn="just"/>
            <a:r>
              <a:rPr lang="pl-PL" dirty="0" smtClean="0"/>
              <a:t>zintegrowany system kwalifikacji - uczenia się przez całe życie, </a:t>
            </a:r>
          </a:p>
          <a:p>
            <a:pPr algn="just"/>
            <a:r>
              <a:rPr lang="pl-PL" dirty="0" smtClean="0"/>
              <a:t>potrzeb regionalnego rynku pracy oraz trendów w zatrudnieniu.</a:t>
            </a:r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025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68" y="764704"/>
            <a:ext cx="9176368" cy="71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85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CIEKAWOSTKI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412776"/>
            <a:ext cx="8291264" cy="4713387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pl-PL" dirty="0" smtClean="0"/>
              <a:t>większość szkół w Grecji to szkoły państwowe,</a:t>
            </a:r>
          </a:p>
          <a:p>
            <a:pPr algn="just"/>
            <a:r>
              <a:rPr lang="pl-PL" dirty="0" smtClean="0"/>
              <a:t>finansowanie z budżetu państwa dotyczy tylko i wyłącznie placówek publicznych,</a:t>
            </a:r>
          </a:p>
          <a:p>
            <a:pPr algn="just"/>
            <a:r>
              <a:rPr lang="pl-PL" dirty="0" smtClean="0"/>
              <a:t>edukacja w Grecji we wszystkich publicznych szkołach  podstawowych i średnich jest bezpłatna,</a:t>
            </a:r>
          </a:p>
          <a:p>
            <a:pPr algn="just"/>
            <a:r>
              <a:rPr lang="pl-PL" dirty="0" smtClean="0"/>
              <a:t>koszt transportu dzieci do szkoły jest bezpłatny,</a:t>
            </a:r>
          </a:p>
          <a:p>
            <a:pPr algn="just"/>
            <a:r>
              <a:rPr lang="pl-PL" dirty="0" smtClean="0"/>
              <a:t>bezpłatny jest też zestaw podręczników,</a:t>
            </a:r>
          </a:p>
          <a:p>
            <a:pPr algn="just"/>
            <a:r>
              <a:rPr lang="pl-PL" dirty="0" smtClean="0"/>
              <a:t>pierwszy rok w liceum zawodowym nie różni się pod względem przedmiotowym od liceum ogólnokształcącego,</a:t>
            </a:r>
          </a:p>
          <a:p>
            <a:pPr algn="just"/>
            <a:r>
              <a:rPr lang="pl-PL" dirty="0" smtClean="0"/>
              <a:t>po pierwszym roku nauki w liceum istnieje możliwość transferu uczniów pomiędzy oba typami szkół, po drugim roku takiej możliwości nie ma, gdyż dochodzą przedmioty zawodowe,</a:t>
            </a:r>
          </a:p>
          <a:p>
            <a:pPr algn="just"/>
            <a:r>
              <a:rPr lang="pl-PL" dirty="0" smtClean="0"/>
              <a:t>rok </a:t>
            </a:r>
            <a:r>
              <a:rPr lang="pl-PL" dirty="0"/>
              <a:t>szkolny trwa 175 dni, od 11 września do 15 czerwca w szkołach podstawowych i do 31 maja w szkołach średnich I stopnia. </a:t>
            </a:r>
            <a:endParaRPr lang="pl-PL" dirty="0" smtClean="0"/>
          </a:p>
          <a:p>
            <a:pPr algn="just"/>
            <a:r>
              <a:rPr lang="pl-PL" dirty="0" smtClean="0"/>
              <a:t>nauczyciel jest urzędnikiem państwowym,</a:t>
            </a:r>
          </a:p>
        </p:txBody>
      </p:sp>
    </p:spTree>
    <p:extLst>
      <p:ext uri="{BB962C8B-B14F-4D97-AF65-F5344CB8AC3E}">
        <p14:creationId xmlns:p14="http://schemas.microsoft.com/office/powerpoint/2010/main" val="19963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oman CC\Pictures\GRECJA 09.2017\DSCN64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9" y="692697"/>
            <a:ext cx="9126621" cy="616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614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2864" y="1111545"/>
            <a:ext cx="4176122" cy="417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95536" y="1412776"/>
            <a:ext cx="3960440" cy="496855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pl-PL" b="1" dirty="0" smtClean="0"/>
              <a:t>TRAVEL &amp; TOURISM </a:t>
            </a:r>
            <a:r>
              <a:rPr lang="pl-PL" dirty="0" smtClean="0"/>
              <a:t>(kierunek turystyczny)</a:t>
            </a:r>
          </a:p>
          <a:p>
            <a:pPr>
              <a:lnSpc>
                <a:spcPct val="150000"/>
              </a:lnSpc>
            </a:pPr>
            <a:r>
              <a:rPr lang="pl-PL" b="1" dirty="0"/>
              <a:t>MECHANICAL </a:t>
            </a:r>
            <a:r>
              <a:rPr lang="pl-PL" b="1" dirty="0" smtClean="0"/>
              <a:t>ENGINEERING </a:t>
            </a:r>
            <a:r>
              <a:rPr lang="pl-PL" dirty="0" smtClean="0"/>
              <a:t>(kierunek </a:t>
            </a:r>
            <a:r>
              <a:rPr lang="pl-PL" dirty="0" err="1" smtClean="0"/>
              <a:t>mechaniczno</a:t>
            </a:r>
            <a:r>
              <a:rPr lang="pl-PL" dirty="0" smtClean="0"/>
              <a:t> –inżynieryjny)</a:t>
            </a:r>
          </a:p>
          <a:p>
            <a:pPr>
              <a:lnSpc>
                <a:spcPct val="150000"/>
              </a:lnSpc>
            </a:pPr>
            <a:r>
              <a:rPr lang="pl-PL" b="1" dirty="0"/>
              <a:t>FASHION &amp; </a:t>
            </a:r>
            <a:r>
              <a:rPr lang="pl-PL" b="1" dirty="0" smtClean="0"/>
              <a:t>BEAUTY </a:t>
            </a:r>
            <a:r>
              <a:rPr lang="pl-PL" dirty="0" smtClean="0"/>
              <a:t>(kierunek kosmetyczny)</a:t>
            </a:r>
            <a:endParaRPr lang="pl-PL" b="1" dirty="0" smtClean="0"/>
          </a:p>
          <a:p>
            <a:pPr algn="just">
              <a:lnSpc>
                <a:spcPct val="150000"/>
              </a:lnSpc>
            </a:pPr>
            <a:r>
              <a:rPr lang="pl-PL" b="1" dirty="0"/>
              <a:t>HEALTH CARE &amp; </a:t>
            </a:r>
            <a:r>
              <a:rPr lang="pl-PL" b="1" dirty="0" smtClean="0"/>
              <a:t>PARAMEDICS </a:t>
            </a:r>
            <a:r>
              <a:rPr lang="pl-PL" dirty="0" smtClean="0"/>
              <a:t>(kierunek medyczny)</a:t>
            </a:r>
          </a:p>
          <a:p>
            <a:pPr>
              <a:lnSpc>
                <a:spcPct val="150000"/>
              </a:lnSpc>
            </a:pPr>
            <a:r>
              <a:rPr lang="pl-PL" b="1" dirty="0"/>
              <a:t>INFORMATION </a:t>
            </a:r>
            <a:r>
              <a:rPr lang="pl-PL" b="1" dirty="0" smtClean="0"/>
              <a:t>TECHNOLOGY </a:t>
            </a:r>
            <a:r>
              <a:rPr lang="pl-PL" dirty="0" smtClean="0"/>
              <a:t>(kierunek technologii informatycznej)</a:t>
            </a:r>
            <a:endParaRPr lang="pl-PL" b="1" dirty="0" smtClean="0"/>
          </a:p>
          <a:p>
            <a:pPr>
              <a:lnSpc>
                <a:spcPct val="150000"/>
              </a:lnSpc>
            </a:pPr>
            <a:r>
              <a:rPr lang="pl-PL" b="1" dirty="0"/>
              <a:t>BUSINESS </a:t>
            </a:r>
            <a:r>
              <a:rPr lang="pl-PL" b="1" dirty="0" smtClean="0"/>
              <a:t>ADMINISTRATION </a:t>
            </a:r>
            <a:r>
              <a:rPr lang="pl-PL" dirty="0" smtClean="0"/>
              <a:t>(kierunek ekonomiczno-administracyjny)</a:t>
            </a:r>
          </a:p>
          <a:p>
            <a:pPr>
              <a:lnSpc>
                <a:spcPct val="150000"/>
              </a:lnSpc>
            </a:pPr>
            <a:r>
              <a:rPr lang="pl-PL" b="1" dirty="0"/>
              <a:t>APPLIED </a:t>
            </a:r>
            <a:r>
              <a:rPr lang="pl-PL" b="1" dirty="0" smtClean="0"/>
              <a:t>ARTS </a:t>
            </a:r>
            <a:r>
              <a:rPr lang="pl-PL" dirty="0" smtClean="0"/>
              <a:t>(kierunek artystyczny)</a:t>
            </a:r>
          </a:p>
          <a:p>
            <a:pPr>
              <a:lnSpc>
                <a:spcPct val="150000"/>
              </a:lnSpc>
            </a:pPr>
            <a:r>
              <a:rPr lang="pl-PL" b="1" dirty="0"/>
              <a:t>SOCIAL </a:t>
            </a:r>
            <a:r>
              <a:rPr lang="pl-PL" b="1" dirty="0" smtClean="0"/>
              <a:t>SERVICES </a:t>
            </a:r>
            <a:r>
              <a:rPr lang="pl-PL" dirty="0" smtClean="0"/>
              <a:t>(kierunek usług społecznych)</a:t>
            </a:r>
            <a:endParaRPr lang="pl-PL" b="1" dirty="0" smtClean="0"/>
          </a:p>
          <a:p>
            <a:pPr>
              <a:lnSpc>
                <a:spcPct val="150000"/>
              </a:lnSpc>
            </a:pPr>
            <a:r>
              <a:rPr lang="pl-PL" b="1" dirty="0"/>
              <a:t>SOUND </a:t>
            </a:r>
            <a:r>
              <a:rPr lang="pl-PL" b="1" dirty="0" smtClean="0"/>
              <a:t>STUDIES</a:t>
            </a:r>
            <a:r>
              <a:rPr lang="pl-PL" dirty="0" smtClean="0"/>
              <a:t> (kierunek muzyczny)</a:t>
            </a:r>
          </a:p>
          <a:p>
            <a:pPr>
              <a:lnSpc>
                <a:spcPct val="150000"/>
              </a:lnSpc>
            </a:pPr>
            <a:r>
              <a:rPr lang="pl-PL" b="1" dirty="0" smtClean="0"/>
              <a:t>ELECTRONICS </a:t>
            </a:r>
            <a:r>
              <a:rPr lang="pl-PL" dirty="0" smtClean="0"/>
              <a:t>(kierunek elektroniczny)</a:t>
            </a:r>
          </a:p>
          <a:p>
            <a:pPr>
              <a:lnSpc>
                <a:spcPct val="150000"/>
              </a:lnSpc>
            </a:pPr>
            <a:r>
              <a:rPr lang="pl-PL" b="1" dirty="0"/>
              <a:t>COMMUNICATION &amp; </a:t>
            </a:r>
            <a:r>
              <a:rPr lang="pl-PL" b="1" dirty="0" smtClean="0"/>
              <a:t>MEDIA </a:t>
            </a:r>
            <a:r>
              <a:rPr lang="pl-PL" dirty="0" smtClean="0"/>
              <a:t>(kierunek  medialny)</a:t>
            </a:r>
          </a:p>
          <a:p>
            <a:pPr>
              <a:lnSpc>
                <a:spcPct val="150000"/>
              </a:lnSpc>
            </a:pPr>
            <a:r>
              <a:rPr lang="pl-PL" b="1" dirty="0"/>
              <a:t>ELECTRICAL ENGINEERING &amp; </a:t>
            </a:r>
            <a:r>
              <a:rPr lang="pl-PL" b="1" dirty="0" smtClean="0"/>
              <a:t>AUTOMATIONS </a:t>
            </a:r>
            <a:r>
              <a:rPr lang="pl-PL" dirty="0" smtClean="0"/>
              <a:t>(kierunek elektryczny , automatyka)</a:t>
            </a:r>
            <a:endParaRPr lang="pl-PL" dirty="0"/>
          </a:p>
        </p:txBody>
      </p:sp>
      <p:sp>
        <p:nvSpPr>
          <p:cNvPr id="2" name="pole tekstowe 1"/>
          <p:cNvSpPr txBox="1"/>
          <p:nvPr/>
        </p:nvSpPr>
        <p:spPr>
          <a:xfrm>
            <a:off x="1691680" y="735465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WIZYTA W CENTRUM SZKOLENIA -IDEC 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402713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Roman CC\Pictures\GRECJA 09.2017\DSCN67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2" y="692696"/>
            <a:ext cx="9039127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783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461839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Podróże i turystyka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/>
              <a:t>kucharz, szef kuchni, cukiernik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/>
              <a:t>obsługa hotelowa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/>
              <a:t>biuro podróży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2109911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4104456" cy="307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16" y="3429000"/>
            <a:ext cx="412845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/>
        </p:nvSpPr>
        <p:spPr>
          <a:xfrm>
            <a:off x="4572000" y="4077072"/>
            <a:ext cx="42867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Tourism nowadays is the main sector of the Greek economy, with excellent prospects for development. At the same time leaves open the scope for development of private initiative in a variety of options.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1278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19228"/>
            <a:ext cx="8291264" cy="1369612"/>
          </a:xfrm>
        </p:spPr>
        <p:txBody>
          <a:bodyPr>
            <a:normAutofit fontScale="90000"/>
          </a:bodyPr>
          <a:lstStyle/>
          <a:p>
            <a:r>
              <a:rPr lang="pl-PL" dirty="0"/>
              <a:t>DOŚWIADCZENIA ZDOBYTE W RAMACH PROJEKTU</a:t>
            </a:r>
          </a:p>
        </p:txBody>
      </p:sp>
      <p:sp>
        <p:nvSpPr>
          <p:cNvPr id="3" name="Prostokąt 2"/>
          <p:cNvSpPr/>
          <p:nvPr/>
        </p:nvSpPr>
        <p:spPr>
          <a:xfrm>
            <a:off x="1043608" y="2348880"/>
            <a:ext cx="7200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„Polska i Grecja </a:t>
            </a:r>
            <a:r>
              <a:rPr lang="pl-PL" sz="3600" b="1" dirty="0" smtClean="0">
                <a:solidFill>
                  <a:schemeClr val="accent1">
                    <a:lumMod val="75000"/>
                  </a:schemeClr>
                </a:solidFill>
              </a:rPr>
              <a:t>gościnne, </a:t>
            </a:r>
          </a:p>
          <a:p>
            <a:pPr algn="ctr"/>
            <a:r>
              <a:rPr lang="pl-PL" sz="3600" b="1" dirty="0" smtClean="0">
                <a:solidFill>
                  <a:schemeClr val="accent1">
                    <a:lumMod val="75000"/>
                  </a:schemeClr>
                </a:solidFill>
              </a:rPr>
              <a:t>jak </a:t>
            </a:r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zawsze – innowacje, organizacja, metodyka kształcenia </a:t>
            </a:r>
            <a:endParaRPr lang="pl-PL" sz="3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pl-PL" sz="3600" b="1" dirty="0" smtClean="0">
                <a:solidFill>
                  <a:schemeClr val="accent1">
                    <a:lumMod val="75000"/>
                  </a:schemeClr>
                </a:solidFill>
              </a:rPr>
              <a:t>zawodowego </a:t>
            </a:r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pracowników </a:t>
            </a:r>
            <a:endParaRPr lang="pl-PL" sz="3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pl-PL" sz="3600" b="1" dirty="0" smtClean="0">
                <a:solidFill>
                  <a:schemeClr val="accent1">
                    <a:lumMod val="75000"/>
                  </a:schemeClr>
                </a:solidFill>
              </a:rPr>
              <a:t>dla </a:t>
            </a:r>
            <a:r>
              <a:rPr lang="pl-PL" sz="3600" b="1" dirty="0">
                <a:solidFill>
                  <a:schemeClr val="accent1">
                    <a:lumMod val="75000"/>
                  </a:schemeClr>
                </a:solidFill>
              </a:rPr>
              <a:t>hoteli, restauracji, usług gastronomicznych i sommelierstwa”</a:t>
            </a:r>
          </a:p>
        </p:txBody>
      </p:sp>
    </p:spTree>
    <p:extLst>
      <p:ext uri="{BB962C8B-B14F-4D97-AF65-F5344CB8AC3E}">
        <p14:creationId xmlns:p14="http://schemas.microsoft.com/office/powerpoint/2010/main" val="65393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oman CC\Pictures\GRECJA 09.2017\DSCN7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50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342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/>
              <a:t>BRANŻA GASTRONOMICZNO-HOTELARSKA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340768"/>
            <a:ext cx="8363272" cy="4785395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pl-PL" dirty="0" smtClean="0"/>
              <a:t>Z danych </a:t>
            </a:r>
            <a:r>
              <a:rPr lang="pl-PL" dirty="0"/>
              <a:t>lotniskowych i rezerwacji hotelowych, </a:t>
            </a:r>
            <a:r>
              <a:rPr lang="pl-PL" dirty="0" smtClean="0"/>
              <a:t>wynika, że Grecja </a:t>
            </a:r>
            <a:r>
              <a:rPr lang="pl-PL" dirty="0"/>
              <a:t>przyciąga coraz więcej zagranicznych turystów. </a:t>
            </a:r>
            <a:r>
              <a:rPr lang="pl-PL" dirty="0" smtClean="0"/>
              <a:t> </a:t>
            </a:r>
          </a:p>
          <a:p>
            <a:pPr marL="0" indent="0" algn="just">
              <a:buNone/>
            </a:pPr>
            <a:r>
              <a:rPr lang="pl-PL" dirty="0" smtClean="0"/>
              <a:t>Obłożenie hoteli w sezonie wynosi ok. 96%</a:t>
            </a:r>
          </a:p>
          <a:p>
            <a:pPr marL="0" indent="0" algn="just">
              <a:buNone/>
            </a:pPr>
            <a:r>
              <a:rPr lang="pl-PL" dirty="0" smtClean="0"/>
              <a:t>Eksperci </a:t>
            </a:r>
            <a:r>
              <a:rPr lang="pl-PL" dirty="0"/>
              <a:t>oceniają, że liczba turystów w całej Grecji przekroczy w tym roku 30 milionów, a do roku 2022 wzrośnie do 40 milionów rocznie</a:t>
            </a:r>
            <a:r>
              <a:rPr lang="pl-PL" dirty="0" smtClean="0"/>
              <a:t>.</a:t>
            </a:r>
          </a:p>
          <a:p>
            <a:pPr marL="0" indent="0" algn="just">
              <a:buNone/>
            </a:pPr>
            <a:r>
              <a:rPr lang="pl-PL" b="1" dirty="0" smtClean="0"/>
              <a:t>Branża turystyczno-hotelarsko-gastronomiczna rozwija się dynamicznie, co przekłada się na zainteresowanie młodzieży pragnącej kształcić się w tych kierunkach.</a:t>
            </a:r>
          </a:p>
          <a:p>
            <a:pPr marL="0" indent="0" algn="just">
              <a:buNone/>
            </a:pPr>
            <a:r>
              <a:rPr lang="pl-PL" b="1" smtClean="0"/>
              <a:t>ZALETY</a:t>
            </a:r>
            <a:r>
              <a:rPr lang="pl-PL" b="1" dirty="0" smtClean="0"/>
              <a:t>:</a:t>
            </a:r>
          </a:p>
          <a:p>
            <a:pPr algn="just">
              <a:buFontTx/>
              <a:buChar char="-"/>
            </a:pPr>
            <a:r>
              <a:rPr lang="pl-PL" dirty="0" smtClean="0"/>
              <a:t>uczniowie kierunków turystycznych kończą rok szkolny o miesiąc wcześniej niż inne specjalizacje, po to by poświęcić go na praktyki w hotelach, w biurach podróży lub jako przewodnicy turystyczni,</a:t>
            </a:r>
          </a:p>
          <a:p>
            <a:pPr algn="just">
              <a:buFontTx/>
              <a:buChar char="-"/>
            </a:pPr>
            <a:r>
              <a:rPr lang="pl-PL" dirty="0" smtClean="0"/>
              <a:t>jako nieliczna grupa zawodowa otrzymują wynagrodzenie na praktykach,</a:t>
            </a:r>
          </a:p>
          <a:p>
            <a:pPr algn="just">
              <a:buFontTx/>
              <a:buChar char="-"/>
            </a:pPr>
            <a:r>
              <a:rPr lang="pl-PL" dirty="0" smtClean="0"/>
              <a:t>szkoła pokrywa ubezpieczenie uczniów na praktykach zawodowych,</a:t>
            </a:r>
          </a:p>
          <a:p>
            <a:pPr algn="just">
              <a:buFontTx/>
              <a:buChar char="-"/>
            </a:pPr>
            <a:r>
              <a:rPr lang="pl-PL" dirty="0" smtClean="0"/>
              <a:t>pracodawcy uczestniczą w Dniach Kariery celem pozyskania uczniów chętnych do odbycia praktyk w ich zakładach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6776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Roman CC\Pictures\GRECJA 09.2017\DSCN6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1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359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SYSTEM EDUKACJI W GRECJI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b="1" dirty="0" smtClean="0"/>
              <a:t>Kształcenie obowiązkowe</a:t>
            </a:r>
          </a:p>
          <a:p>
            <a:pPr marL="0" indent="0">
              <a:buNone/>
            </a:pPr>
            <a:r>
              <a:rPr lang="pl-PL" dirty="0" smtClean="0"/>
              <a:t>podzielone </a:t>
            </a:r>
            <a:r>
              <a:rPr lang="pl-PL" dirty="0"/>
              <a:t>jest </a:t>
            </a:r>
            <a:r>
              <a:rPr lang="pl-PL" dirty="0" smtClean="0"/>
              <a:t>na </a:t>
            </a:r>
            <a:r>
              <a:rPr lang="pl-PL" dirty="0"/>
              <a:t>następujące etapy: </a:t>
            </a: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464381"/>
              </p:ext>
            </p:extLst>
          </p:nvPr>
        </p:nvGraphicFramePr>
        <p:xfrm>
          <a:off x="539552" y="3212977"/>
          <a:ext cx="7992888" cy="230425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402600"/>
                <a:gridCol w="2590288"/>
              </a:tblGrid>
              <a:tr h="768085">
                <a:tc>
                  <a:txBody>
                    <a:bodyPr/>
                    <a:lstStyle/>
                    <a:p>
                      <a:r>
                        <a:rPr lang="pl-PL" sz="24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Nipiagogeio</a:t>
                      </a:r>
                      <a:r>
                        <a:rPr lang="pl-PL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(przedszkole)</a:t>
                      </a:r>
                      <a:endParaRPr lang="pl-PL" sz="2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Wiek 5-6 lat</a:t>
                      </a:r>
                      <a:endParaRPr lang="pl-PL" sz="2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768085">
                <a:tc>
                  <a:txBody>
                    <a:bodyPr/>
                    <a:lstStyle/>
                    <a:p>
                      <a:r>
                        <a:rPr lang="pl-PL" sz="2400" dirty="0" err="1" smtClean="0"/>
                        <a:t>Dimotiko</a:t>
                      </a:r>
                      <a:r>
                        <a:rPr lang="pl-PL" sz="2400" dirty="0" smtClean="0"/>
                        <a:t> </a:t>
                      </a:r>
                      <a:r>
                        <a:rPr lang="pl-PL" sz="2400" dirty="0" err="1" smtClean="0"/>
                        <a:t>scholeio</a:t>
                      </a:r>
                      <a:r>
                        <a:rPr lang="pl-PL" sz="2400" dirty="0" smtClean="0"/>
                        <a:t> (szkoła podstawowa)</a:t>
                      </a:r>
                      <a:endParaRPr lang="pl-PL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/>
                        <a:t>Wiek 6-12 lat</a:t>
                      </a:r>
                      <a:endParaRPr lang="pl-PL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768085">
                <a:tc>
                  <a:txBody>
                    <a:bodyPr/>
                    <a:lstStyle/>
                    <a:p>
                      <a:r>
                        <a:rPr lang="pl-PL" sz="2400" dirty="0" err="1" smtClean="0"/>
                        <a:t>Gymnasio</a:t>
                      </a:r>
                      <a:r>
                        <a:rPr lang="pl-PL" sz="2400" dirty="0" smtClean="0"/>
                        <a:t> (</a:t>
                      </a:r>
                      <a:r>
                        <a:rPr lang="pl-PL" sz="2400" b="1" dirty="0" smtClean="0"/>
                        <a:t>szkoła średnia I stopnia</a:t>
                      </a:r>
                      <a:r>
                        <a:rPr lang="pl-PL" sz="2400" dirty="0" smtClean="0"/>
                        <a:t>)</a:t>
                      </a:r>
                      <a:endParaRPr lang="pl-PL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/>
                        <a:t>Wiek 12-15lat</a:t>
                      </a:r>
                      <a:endParaRPr lang="pl-PL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250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oman CC\Pictures\GRECJA 09.2017\DSCN62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0" y="764704"/>
            <a:ext cx="9123989" cy="611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670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SYSTEM EDUKACJI W GRECJI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2. </a:t>
            </a:r>
            <a:r>
              <a:rPr lang="pl-PL" b="1" dirty="0" smtClean="0"/>
              <a:t>Kształcenie nieobowiązkowe</a:t>
            </a:r>
          </a:p>
          <a:p>
            <a:pPr marL="0" indent="0">
              <a:buNone/>
            </a:pPr>
            <a:r>
              <a:rPr lang="pl-PL" dirty="0"/>
              <a:t>podzielone jest na następujące etapy: </a:t>
            </a:r>
          </a:p>
          <a:p>
            <a:pPr marL="0" indent="0">
              <a:buNone/>
            </a:pPr>
            <a:endParaRPr lang="pl-PL" b="1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617878"/>
              </p:ext>
            </p:extLst>
          </p:nvPr>
        </p:nvGraphicFramePr>
        <p:xfrm>
          <a:off x="467544" y="2852936"/>
          <a:ext cx="8064896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6447"/>
                <a:gridCol w="2158449"/>
              </a:tblGrid>
              <a:tr h="7079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200" b="0" i="1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Geniko</a:t>
                      </a:r>
                      <a:r>
                        <a:rPr lang="pl-PL" sz="2200" b="0" i="1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2200" b="0" i="1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Lykeio</a:t>
                      </a:r>
                      <a:r>
                        <a:rPr lang="pl-PL" sz="2200" b="0" i="1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2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– G.L.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(ogólnokształcąca szkoła średnia II stopnia, liceum)</a:t>
                      </a:r>
                      <a:endParaRPr lang="pl-PL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200" b="0" dirty="0" smtClean="0">
                          <a:solidFill>
                            <a:schemeClr val="tx1"/>
                          </a:solidFill>
                        </a:rPr>
                        <a:t>Wiek: 15-18 lat</a:t>
                      </a:r>
                      <a:endParaRPr lang="pl-PL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7079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200" b="0" i="1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Epangelmatiko</a:t>
                      </a:r>
                      <a:r>
                        <a:rPr lang="pl-PL" sz="22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2200" b="0" i="1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Lykeio</a:t>
                      </a:r>
                      <a:r>
                        <a:rPr lang="pl-PL" sz="22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EPA.L.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(techniczna szkoła zawodowa, technikum) 	</a:t>
                      </a:r>
                      <a:endParaRPr lang="pl-PL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200" dirty="0" smtClean="0"/>
                        <a:t>Wiek: 15-18 lat</a:t>
                      </a:r>
                      <a:endParaRPr lang="pl-PL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7079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200" b="0" i="1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Epangelmatikes</a:t>
                      </a:r>
                      <a:r>
                        <a:rPr lang="pl-PL" sz="22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2200" b="0" i="1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Scholes</a:t>
                      </a:r>
                      <a:r>
                        <a:rPr lang="pl-PL" sz="22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EPA.S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(szkoła zawodowa) </a:t>
                      </a:r>
                      <a:endParaRPr lang="pl-PL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200" dirty="0" smtClean="0"/>
                        <a:t>Wiek: 16-18 lat</a:t>
                      </a:r>
                      <a:endParaRPr lang="pl-PL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7079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200" b="0" i="1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Instituto</a:t>
                      </a:r>
                      <a:r>
                        <a:rPr lang="pl-PL" sz="22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2200" b="0" i="1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Epaggelmatikis</a:t>
                      </a:r>
                      <a:r>
                        <a:rPr lang="pl-PL" sz="22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2200" b="0" i="1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Katartissis</a:t>
                      </a:r>
                      <a:r>
                        <a:rPr lang="pl-PL" sz="22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pl-PL" sz="22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I.E.K.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(policealne instytuty kształcenia zawodowego) 	</a:t>
                      </a:r>
                      <a:endParaRPr lang="pl-PL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200" dirty="0" smtClean="0"/>
                        <a:t>Wiek: 18+</a:t>
                      </a:r>
                      <a:endParaRPr lang="pl-PL" sz="2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930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Roman CC\Pictures\GRECJA 09.2017\DSCN65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7"/>
            <a:ext cx="9144000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134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KSZTAŁCENIE ZAWODOWE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6510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pl-PL" dirty="0"/>
              <a:t>Kształcenie w </a:t>
            </a:r>
            <a:r>
              <a:rPr lang="pl-PL" b="1" dirty="0"/>
              <a:t>szkole średniej II stopnia </a:t>
            </a:r>
            <a:r>
              <a:rPr lang="pl-PL" dirty="0"/>
              <a:t>obejmuje </a:t>
            </a:r>
            <a:r>
              <a:rPr lang="pl-PL" b="1" dirty="0"/>
              <a:t>3 lata </a:t>
            </a:r>
            <a:r>
              <a:rPr lang="pl-PL" dirty="0" smtClean="0"/>
              <a:t>i </a:t>
            </a:r>
            <a:r>
              <a:rPr lang="pl-PL" dirty="0"/>
              <a:t>odbywa się w 2 rodzajach </a:t>
            </a:r>
            <a:r>
              <a:rPr lang="pl-PL" dirty="0" smtClean="0"/>
              <a:t>szkół oferującym:</a:t>
            </a:r>
          </a:p>
          <a:p>
            <a:pPr algn="just"/>
            <a:r>
              <a:rPr lang="pl-PL" dirty="0" smtClean="0"/>
              <a:t>kształcenie </a:t>
            </a:r>
            <a:r>
              <a:rPr lang="pl-PL" dirty="0"/>
              <a:t>typu </a:t>
            </a:r>
            <a:r>
              <a:rPr lang="pl-PL" dirty="0" smtClean="0"/>
              <a:t>ogólnego/akademickiego (licea </a:t>
            </a:r>
            <a:r>
              <a:rPr lang="pl-PL" dirty="0"/>
              <a:t>są profilowane: klasyczne, przyrodnicze </a:t>
            </a:r>
            <a:r>
              <a:rPr lang="pl-PL" dirty="0" smtClean="0"/>
              <a:t>i technologiczne.</a:t>
            </a:r>
          </a:p>
          <a:p>
            <a:pPr algn="just"/>
            <a:r>
              <a:rPr lang="pl-PL" dirty="0" smtClean="0"/>
              <a:t>kształcenie techniczno-zawodowe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pl-PL" dirty="0" smtClean="0"/>
              <a:t>W </a:t>
            </a:r>
            <a:r>
              <a:rPr lang="pl-PL" b="1" dirty="0" smtClean="0"/>
              <a:t>szkole zawodowej </a:t>
            </a:r>
            <a:r>
              <a:rPr lang="pl-PL" dirty="0" smtClean="0"/>
              <a:t>kształcenie odbywa się w cyklu </a:t>
            </a:r>
            <a:r>
              <a:rPr lang="pl-PL" b="1" dirty="0"/>
              <a:t>2-letnim</a:t>
            </a:r>
            <a:r>
              <a:rPr lang="pl-PL" dirty="0"/>
              <a:t> zorganizowane w podziale na dziedziny zawodowe. </a:t>
            </a:r>
            <a:endParaRPr lang="pl-PL" dirty="0" smtClean="0"/>
          </a:p>
          <a:p>
            <a:pPr marL="0" indent="0" algn="just">
              <a:spcBef>
                <a:spcPts val="600"/>
              </a:spcBef>
              <a:buNone/>
            </a:pPr>
            <a:r>
              <a:rPr lang="pl-PL" dirty="0" smtClean="0"/>
              <a:t>Cykl </a:t>
            </a:r>
            <a:r>
              <a:rPr lang="pl-PL" dirty="0"/>
              <a:t>kształcenia można przedłużyć o kolejny, trzeci rok, jeśli istnieją warunki do zorganizowania szkolenia w miejscu pracy. </a:t>
            </a: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7512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52" y="23825266"/>
            <a:ext cx="5006880" cy="375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" y="764704"/>
            <a:ext cx="9135339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989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KSZTAŁCENIE ZAWODOWE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4493095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Szkoły Policealne </a:t>
            </a:r>
            <a:r>
              <a:rPr lang="pl-PL" dirty="0" smtClean="0"/>
              <a:t>oferują </a:t>
            </a:r>
            <a:r>
              <a:rPr lang="pl-PL" b="1" dirty="0"/>
              <a:t>4 semestry </a:t>
            </a:r>
            <a:r>
              <a:rPr lang="pl-PL" dirty="0"/>
              <a:t>kształcenia zawodowego. </a:t>
            </a:r>
            <a:endParaRPr lang="pl-PL" dirty="0" smtClean="0"/>
          </a:p>
          <a:p>
            <a:pPr marL="0" indent="0" algn="just">
              <a:buNone/>
            </a:pPr>
            <a:r>
              <a:rPr lang="pl-PL" dirty="0" smtClean="0"/>
              <a:t>W </a:t>
            </a:r>
            <a:r>
              <a:rPr lang="pl-PL" dirty="0"/>
              <a:t>przypadku osób, które ukończyły średnie szkoły zawodowe w tej samej lub pokrewnej dziedzinie, szkoły te oferują 2 semestry kształcenia uzupełniającego</a:t>
            </a:r>
            <a:r>
              <a:rPr lang="pl-PL" dirty="0" smtClean="0"/>
              <a:t>.</a:t>
            </a:r>
          </a:p>
          <a:p>
            <a:pPr marL="0" indent="0" algn="just">
              <a:buNone/>
            </a:pPr>
            <a:r>
              <a:rPr lang="pl-PL" dirty="0" smtClean="0"/>
              <a:t>Niektóre kursy </a:t>
            </a:r>
            <a:r>
              <a:rPr lang="pl-PL" dirty="0"/>
              <a:t>są również dostępne dla absolwentów </a:t>
            </a:r>
            <a:r>
              <a:rPr lang="pl-PL" dirty="0" smtClean="0"/>
              <a:t>gimnazjum.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5574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</TotalTime>
  <Words>710</Words>
  <Application>Microsoft Office PowerPoint</Application>
  <PresentationFormat>Pokaz na ekranie (4:3)</PresentationFormat>
  <Paragraphs>88</Paragraphs>
  <Slides>22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3" baseType="lpstr">
      <vt:lpstr>Motyw pakietu Office</vt:lpstr>
      <vt:lpstr>Prezentacja programu PowerPoint</vt:lpstr>
      <vt:lpstr>DOŚWIADCZENIA ZDOBYTE W RAMACH PROJEKTU</vt:lpstr>
      <vt:lpstr>SYSTEM EDUKACJI W GRECJI</vt:lpstr>
      <vt:lpstr>Prezentacja programu PowerPoint</vt:lpstr>
      <vt:lpstr>SYSTEM EDUKACJI W GRECJI</vt:lpstr>
      <vt:lpstr>Prezentacja programu PowerPoint</vt:lpstr>
      <vt:lpstr>KSZTAŁCENIE ZAWODOWE</vt:lpstr>
      <vt:lpstr>Prezentacja programu PowerPoint</vt:lpstr>
      <vt:lpstr>KSZTAŁCENIE ZAWODOWE</vt:lpstr>
      <vt:lpstr>Prezentacja programu PowerPoint</vt:lpstr>
      <vt:lpstr>KSZTAŁCENIE ZAWODOWE</vt:lpstr>
      <vt:lpstr>Prezentacja programu PowerPoint</vt:lpstr>
      <vt:lpstr>KSZTAŁCENIE ZAWODOWE</vt:lpstr>
      <vt:lpstr>Prezentacja programu PowerPoint</vt:lpstr>
      <vt:lpstr>CIEKAWOSTKI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BRANŻA GASTRONOMICZNO-HOTELARSKA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Piotr</dc:creator>
  <cp:lastModifiedBy>Roman CC</cp:lastModifiedBy>
  <cp:revision>33</cp:revision>
  <dcterms:created xsi:type="dcterms:W3CDTF">2018-04-07T17:49:34Z</dcterms:created>
  <dcterms:modified xsi:type="dcterms:W3CDTF">2018-08-12T04:40:24Z</dcterms:modified>
</cp:coreProperties>
</file>